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heme/themeOverride1.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heme/themeOverride2.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279" r:id="rId3"/>
    <p:sldId id="258" r:id="rId4"/>
    <p:sldId id="262" r:id="rId5"/>
    <p:sldId id="326" r:id="rId6"/>
    <p:sldId id="264" r:id="rId7"/>
    <p:sldId id="265" r:id="rId8"/>
    <p:sldId id="327" r:id="rId9"/>
    <p:sldId id="263" r:id="rId10"/>
    <p:sldId id="267" r:id="rId11"/>
    <p:sldId id="280" r:id="rId12"/>
    <p:sldId id="270" r:id="rId13"/>
    <p:sldId id="313" r:id="rId14"/>
    <p:sldId id="281" r:id="rId15"/>
    <p:sldId id="259" r:id="rId16"/>
    <p:sldId id="286" r:id="rId17"/>
    <p:sldId id="287" r:id="rId18"/>
    <p:sldId id="288" r:id="rId19"/>
    <p:sldId id="276" r:id="rId20"/>
    <p:sldId id="269" r:id="rId21"/>
    <p:sldId id="292" r:id="rId22"/>
    <p:sldId id="283" r:id="rId23"/>
    <p:sldId id="291" r:id="rId24"/>
    <p:sldId id="289" r:id="rId25"/>
    <p:sldId id="300" r:id="rId26"/>
    <p:sldId id="301" r:id="rId27"/>
    <p:sldId id="302" r:id="rId28"/>
    <p:sldId id="303" r:id="rId29"/>
    <p:sldId id="328" r:id="rId30"/>
    <p:sldId id="293" r:id="rId31"/>
    <p:sldId id="294" r:id="rId32"/>
    <p:sldId id="296" r:id="rId33"/>
    <p:sldId id="299" r:id="rId34"/>
    <p:sldId id="260" r:id="rId35"/>
    <p:sldId id="317" r:id="rId36"/>
    <p:sldId id="271" r:id="rId37"/>
    <p:sldId id="306" r:id="rId38"/>
    <p:sldId id="308" r:id="rId39"/>
    <p:sldId id="310" r:id="rId40"/>
    <p:sldId id="307" r:id="rId41"/>
    <p:sldId id="309" r:id="rId42"/>
    <p:sldId id="315" r:id="rId43"/>
    <p:sldId id="316" r:id="rId44"/>
    <p:sldId id="272" r:id="rId45"/>
    <p:sldId id="304" r:id="rId46"/>
    <p:sldId id="329" r:id="rId47"/>
    <p:sldId id="330" r:id="rId48"/>
    <p:sldId id="311" r:id="rId49"/>
    <p:sldId id="318" r:id="rId50"/>
    <p:sldId id="314" r:id="rId51"/>
    <p:sldId id="274" r:id="rId52"/>
    <p:sldId id="319" r:id="rId53"/>
    <p:sldId id="282" r:id="rId54"/>
    <p:sldId id="261" r:id="rId55"/>
    <p:sldId id="323" r:id="rId56"/>
    <p:sldId id="322" r:id="rId57"/>
    <p:sldId id="325" r:id="rId58"/>
    <p:sldId id="324" r:id="rId59"/>
    <p:sldId id="321" r:id="rId60"/>
    <p:sldId id="320" r:id="rId61"/>
    <p:sldId id="266" r:id="rId62"/>
    <p:sldId id="27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60000" autoAdjust="0"/>
  </p:normalViewPr>
  <p:slideViewPr>
    <p:cSldViewPr>
      <p:cViewPr varScale="1">
        <p:scale>
          <a:sx n="49" d="100"/>
          <a:sy n="49" d="100"/>
        </p:scale>
        <p:origin x="-3320" y="-104"/>
      </p:cViewPr>
      <p:guideLst>
        <p:guide orient="horz" pos="2160"/>
        <p:guide pos="2880"/>
      </p:guideLst>
    </p:cSldViewPr>
  </p:slideViewPr>
  <p:notesTextViewPr>
    <p:cViewPr>
      <p:scale>
        <a:sx n="1" d="1"/>
        <a:sy n="1" d="1"/>
      </p:scale>
      <p:origin x="0" y="0"/>
    </p:cViewPr>
  </p:notesTextViewPr>
  <p:notesViewPr>
    <p:cSldViewPr>
      <p:cViewPr varScale="1">
        <p:scale>
          <a:sx n="59" d="100"/>
          <a:sy n="59" d="100"/>
        </p:scale>
        <p:origin x="-25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68921-FDE8-4968-9CAA-2DCC5C166409}" type="datetimeFigureOut">
              <a:rPr lang="en-US" smtClean="0"/>
              <a:t>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181280-2F3E-45B2-B646-52B3682469F0}" type="slidenum">
              <a:rPr lang="en-US" smtClean="0"/>
              <a:t>‹#›</a:t>
            </a:fld>
            <a:endParaRPr lang="en-US"/>
          </a:p>
        </p:txBody>
      </p:sp>
    </p:spTree>
    <p:extLst>
      <p:ext uri="{BB962C8B-B14F-4D97-AF65-F5344CB8AC3E}">
        <p14:creationId xmlns:p14="http://schemas.microsoft.com/office/powerpoint/2010/main" val="257588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 Id="rId3" Type="http://schemas.openxmlformats.org/officeDocument/2006/relationships/hyperlink" Target="http://dx.doi.org/10.1098/rsbl.2012.0298"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 Id="rId3" Type="http://schemas.openxmlformats.org/officeDocument/2006/relationships/hyperlink" Target="http://www.montereyinstitute.org/noaa/lesson13/l13la1.html" TargetMode="Externa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is optional supplementary material for the DIY Debris Science Investigation Kit. </a:t>
            </a:r>
          </a:p>
          <a:p>
            <a:endParaRPr lang="en-US" baseline="0" dirty="0" smtClean="0"/>
          </a:p>
          <a:p>
            <a:r>
              <a:rPr lang="en-US" baseline="0" dirty="0" smtClean="0"/>
              <a:t>It is designed for you (the teacher) to present to your class, if your students are interested in learning more about the science surrounding the issue of plastic pollution. The presentation is quite long, so it may make sense to present only parts of it, or to present it one part at a time, over several class periods. It could also be distributed to your students for them to study on their own time. </a:t>
            </a:r>
          </a:p>
          <a:p>
            <a:endParaRPr lang="en-US" baseline="0" dirty="0" smtClean="0"/>
          </a:p>
          <a:p>
            <a:r>
              <a:rPr lang="en-US" baseline="0" dirty="0" smtClean="0"/>
              <a:t>It is suggested that you go through the presentation yourself first to familiarize yourself with the concepts and to prepare how you will present the material. To help you, and in effort to convey my ideas and thought flow with more accuracy than may be depicted in the slides themselves, I have included an explanation in the Notes Section (here) below each slide.</a:t>
            </a:r>
          </a:p>
          <a:p>
            <a:endParaRPr lang="en-US" baseline="0" dirty="0" smtClean="0"/>
          </a:p>
          <a:p>
            <a:r>
              <a:rPr lang="en-US" baseline="0" dirty="0" smtClean="0"/>
              <a:t>If you have questions or comments feel free to contact me.</a:t>
            </a:r>
          </a:p>
          <a:p>
            <a:r>
              <a:rPr lang="en-US" baseline="0" dirty="0" err="1" smtClean="0"/>
              <a:t>katie@algalita.org</a:t>
            </a:r>
            <a:endParaRPr lang="en-US" baseline="0" dirty="0" smtClean="0"/>
          </a:p>
          <a:p>
            <a:endParaRPr lang="en-US" baseline="0" dirty="0" smtClean="0"/>
          </a:p>
          <a:p>
            <a:r>
              <a:rPr lang="en-US" baseline="0" dirty="0" smtClean="0"/>
              <a:t>Sincerely, </a:t>
            </a:r>
          </a:p>
          <a:p>
            <a:r>
              <a:rPr lang="en-US" baseline="0" dirty="0" smtClean="0"/>
              <a:t>Katie Allen</a:t>
            </a:r>
            <a:endParaRPr lang="en-US" baseline="0" dirty="0" smtClean="0"/>
          </a:p>
          <a:p>
            <a:endParaRPr lang="en-US" baseline="0" dirty="0" smtClean="0"/>
          </a:p>
          <a:p>
            <a:r>
              <a:rPr lang="en-US" baseline="0" dirty="0" err="1" smtClean="0"/>
              <a:t>Algalita</a:t>
            </a:r>
            <a:r>
              <a:rPr lang="en-US" baseline="0" dirty="0" smtClean="0"/>
              <a:t> Marine Research Foundation</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1</a:t>
            </a:fld>
            <a:endParaRPr lang="en-US"/>
          </a:p>
        </p:txBody>
      </p:sp>
    </p:spTree>
    <p:extLst>
      <p:ext uri="{BB962C8B-B14F-4D97-AF65-F5344CB8AC3E}">
        <p14:creationId xmlns:p14="http://schemas.microsoft.com/office/powerpoint/2010/main" val="91368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2 main categories</a:t>
            </a:r>
            <a:r>
              <a:rPr lang="en-US" baseline="0" dirty="0" smtClean="0"/>
              <a:t> of plastic: Thermoplastic types and thermoset types.</a:t>
            </a:r>
          </a:p>
          <a:p>
            <a:endParaRPr lang="en-US" baseline="0" dirty="0" smtClean="0"/>
          </a:p>
          <a:p>
            <a:r>
              <a:rPr lang="en-US" baseline="0" dirty="0" smtClean="0"/>
              <a:t>The two types are distinguished by their properties after production. Thermoplastic types are more versatile because they can be melted and reshaped multiple times. A good analogy is an ice cube: water can be frozen in a certain shape, then melted and frozen again in a different shape. </a:t>
            </a:r>
          </a:p>
          <a:p>
            <a:r>
              <a:rPr lang="en-US" baseline="0" dirty="0" smtClean="0"/>
              <a:t>Thermoset plastics are shaped, then after which polymers are permanently cross-linked. These types of plastics can’t be reshaped or recycled in any way. </a:t>
            </a:r>
          </a:p>
          <a:p>
            <a:r>
              <a:rPr lang="en-US" baseline="0" dirty="0" smtClean="0"/>
              <a:t>Frying an egg is a good analogy for producing thermoset plastics. After they are cooked, the egg cannot be reshaped.</a:t>
            </a:r>
          </a:p>
          <a:p>
            <a:endParaRPr lang="en-US" baseline="0" dirty="0" smtClean="0"/>
          </a:p>
          <a:p>
            <a:r>
              <a:rPr lang="en-US" baseline="0" dirty="0" smtClean="0"/>
              <a:t>The most common types of plastics we use in our daily lives are thermoplastics. However, thermoplastic does not mean that plastics can be recycled indefinitely in the way that glass and metal can. </a:t>
            </a:r>
          </a:p>
          <a:p>
            <a:r>
              <a:rPr lang="en-US" baseline="0" dirty="0" smtClean="0"/>
              <a:t>Ask your students if they recognize the names for any of these plastics types listed on the slide.</a:t>
            </a:r>
          </a:p>
          <a:p>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10</a:t>
            </a:fld>
            <a:endParaRPr lang="en-US"/>
          </a:p>
        </p:txBody>
      </p:sp>
    </p:spTree>
    <p:extLst>
      <p:ext uri="{BB962C8B-B14F-4D97-AF65-F5344CB8AC3E}">
        <p14:creationId xmlns:p14="http://schemas.microsoft.com/office/powerpoint/2010/main" val="2825124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Plastic</a:t>
            </a:r>
            <a:r>
              <a:rPr lang="en-US" baseline="0" dirty="0" smtClean="0"/>
              <a:t>s are very difficult to recycle because the plastic must be sorted carefully and may not contain any other plastic types or materials. </a:t>
            </a:r>
          </a:p>
          <a:p>
            <a:r>
              <a:rPr lang="en-US" baseline="0" dirty="0" smtClean="0"/>
              <a:t>It must be cleaned first and cut into small pieces.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Sorting plastics is difficult because it is hard to determine what kind of plastic an item is made of if it is not labeled. </a:t>
            </a:r>
            <a:endParaRPr lang="en-US" dirty="0" smtClean="0"/>
          </a:p>
          <a:p>
            <a:r>
              <a:rPr lang="en-US" baseline="0" dirty="0" smtClean="0"/>
              <a:t>Plastics are usually contaminated in someway. Either several plastic types are used in the same product, or the plastic was made with many additives and other chemicals which change its properties. </a:t>
            </a:r>
          </a:p>
          <a:p>
            <a:endParaRPr lang="en-US" baseline="0" dirty="0" smtClean="0"/>
          </a:p>
          <a:p>
            <a:r>
              <a:rPr lang="en-US" baseline="0" dirty="0" smtClean="0"/>
              <a:t>All of these things make recycling plastic a very inefficient and costly process. As a result, most plastics are not recycled; even the ones you put in your recycling bin!!!</a:t>
            </a:r>
          </a:p>
          <a:p>
            <a:endParaRPr lang="en-US" baseline="0" dirty="0" smtClean="0"/>
          </a:p>
        </p:txBody>
      </p:sp>
      <p:sp>
        <p:nvSpPr>
          <p:cNvPr id="4" name="Slide Number Placeholder 3"/>
          <p:cNvSpPr>
            <a:spLocks noGrp="1"/>
          </p:cNvSpPr>
          <p:nvPr>
            <p:ph type="sldNum" sz="quarter" idx="10"/>
          </p:nvPr>
        </p:nvSpPr>
        <p:spPr/>
        <p:txBody>
          <a:bodyPr/>
          <a:lstStyle/>
          <a:p>
            <a:fld id="{29181280-2F3E-45B2-B646-52B3682469F0}" type="slidenum">
              <a:rPr lang="en-US" smtClean="0"/>
              <a:t>11</a:t>
            </a:fld>
            <a:endParaRPr lang="en-US"/>
          </a:p>
        </p:txBody>
      </p:sp>
    </p:spTree>
    <p:extLst>
      <p:ext uri="{BB962C8B-B14F-4D97-AF65-F5344CB8AC3E}">
        <p14:creationId xmlns:p14="http://schemas.microsoft.com/office/powerpoint/2010/main" val="3760931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happens</a:t>
            </a:r>
            <a:r>
              <a:rPr lang="en-US" baseline="0" dirty="0" smtClean="0"/>
              <a:t> to all the plastics which don’t become recycled or down-cycled???</a:t>
            </a:r>
          </a:p>
          <a:p>
            <a:endParaRPr lang="en-US" baseline="0" dirty="0" smtClean="0"/>
          </a:p>
          <a:p>
            <a:r>
              <a:rPr lang="en-US" baseline="0" dirty="0" smtClean="0"/>
              <a:t>Plastics are not biodegradable, like most natural waste (food scraps, paper, gardening waste, etc..)</a:t>
            </a:r>
          </a:p>
          <a:p>
            <a:r>
              <a:rPr lang="en-US" baseline="0" dirty="0" smtClean="0"/>
              <a:t>This is because polymers are too large for bacteria to digest and break down. </a:t>
            </a:r>
          </a:p>
          <a:p>
            <a:endParaRPr lang="en-US" baseline="0" dirty="0" smtClean="0"/>
          </a:p>
          <a:p>
            <a:r>
              <a:rPr lang="en-US" baseline="0" dirty="0" smtClean="0"/>
              <a:t>Instead, plastics degrade over time when they are exposed to the Ultra violet radiation from the sun. These high-energy rays slowly break the bonds in the polymers, causing the plastic to become brittle. You can ask your students if they have ever sat in a plastic patio chair which has been outside for several summers. Perhaps they have notices the small cracks, powdery feeling and stiffness of the chair as compared to a new one. </a:t>
            </a:r>
          </a:p>
          <a:p>
            <a:endParaRPr lang="en-US" baseline="0" dirty="0" smtClean="0"/>
          </a:p>
          <a:p>
            <a:r>
              <a:rPr lang="en-US" baseline="0" dirty="0" smtClean="0"/>
              <a:t>In contrast to biodegradation where the molecules are broken down into the fundamental elements and most basic molecules, in photo-degradation, polymers are simply shortened, until there is only one monomer. However, all of the monomers and shorter polymers still exist in the environment. These are still harmful to organisms in the marine environment.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12</a:t>
            </a:fld>
            <a:endParaRPr lang="en-US"/>
          </a:p>
        </p:txBody>
      </p:sp>
    </p:spTree>
    <p:extLst>
      <p:ext uri="{BB962C8B-B14F-4D97-AF65-F5344CB8AC3E}">
        <p14:creationId xmlns:p14="http://schemas.microsoft.com/office/powerpoint/2010/main" val="1919077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question you may have</a:t>
            </a:r>
            <a:r>
              <a:rPr lang="en-US" baseline="0" dirty="0" smtClean="0"/>
              <a:t> is how fast plastic degrades in the ocean. </a:t>
            </a:r>
          </a:p>
          <a:p>
            <a:r>
              <a:rPr lang="en-US" baseline="0" dirty="0" smtClean="0"/>
              <a:t>Unfortunately, the answer to this question is still not known by scientists who study plastic pollution. </a:t>
            </a:r>
          </a:p>
          <a:p>
            <a:r>
              <a:rPr lang="en-US" baseline="0" dirty="0" smtClean="0"/>
              <a:t>One belief is that plastic remains in the ocean for hundreds to thousands of years.</a:t>
            </a:r>
          </a:p>
          <a:p>
            <a:r>
              <a:rPr lang="en-US" baseline="0" dirty="0" smtClean="0"/>
              <a:t>On the other hand, a recent study suggested that plastic items break down within 1 year!</a:t>
            </a:r>
          </a:p>
          <a:p>
            <a:endParaRPr lang="en-US" baseline="0" dirty="0" smtClean="0"/>
          </a:p>
          <a:p>
            <a:r>
              <a:rPr lang="en-US" baseline="0" dirty="0" smtClean="0"/>
              <a:t>However, there is consensus that even the smallest of plastic pieces are still harmful for marine animals.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Plastics can break down to sizes smaller than a millimeter until they are no longer visible to the human eye. Such small pieces of plastic have the potential to be filtered out of the water by organisms such as fish, filter feeders like mussels, worms, etc.</a:t>
            </a:r>
          </a:p>
          <a:p>
            <a:endParaRPr lang="en-US" baseline="0" dirty="0" smtClean="0"/>
          </a:p>
          <a:p>
            <a:r>
              <a:rPr lang="en-US" baseline="0" dirty="0" smtClean="0"/>
              <a:t>The images show microplastics of varying size.. Top (largest), bottom (smallest- a small plankton (looks like a fish), a diatom (the transparent box-like thing is also a plankton) and the red plastic filament pointed out by the arrow)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13</a:t>
            </a:fld>
            <a:endParaRPr lang="en-US"/>
          </a:p>
        </p:txBody>
      </p:sp>
    </p:spTree>
    <p:extLst>
      <p:ext uri="{BB962C8B-B14F-4D97-AF65-F5344CB8AC3E}">
        <p14:creationId xmlns:p14="http://schemas.microsoft.com/office/powerpoint/2010/main" val="4288848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short list</a:t>
            </a:r>
            <a:r>
              <a:rPr lang="en-US" baseline="0" dirty="0" smtClean="0"/>
              <a:t> of the pros and cons of plastic. </a:t>
            </a:r>
          </a:p>
          <a:p>
            <a:r>
              <a:rPr lang="en-US" baseline="0" dirty="0" smtClean="0"/>
              <a:t>After going through the list ask your students if they can come up with more points for each column. Write them on the board so the students can keep them in mind!</a:t>
            </a:r>
          </a:p>
          <a:p>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14</a:t>
            </a:fld>
            <a:endParaRPr lang="en-US"/>
          </a:p>
        </p:txBody>
      </p:sp>
    </p:spTree>
    <p:extLst>
      <p:ext uri="{BB962C8B-B14F-4D97-AF65-F5344CB8AC3E}">
        <p14:creationId xmlns:p14="http://schemas.microsoft.com/office/powerpoint/2010/main" val="4152026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second part of this presentation will focus on the ocean regions and why water in the ocean moves in currents. With this understanding, we’ll be able to look into how plastic is transported and why it accumulates in certain areas.</a:t>
            </a:r>
          </a:p>
          <a:p>
            <a:endParaRPr lang="en-US" baseline="0" dirty="0" smtClean="0"/>
          </a:p>
        </p:txBody>
      </p:sp>
      <p:sp>
        <p:nvSpPr>
          <p:cNvPr id="4" name="Slide Number Placeholder 3"/>
          <p:cNvSpPr>
            <a:spLocks noGrp="1"/>
          </p:cNvSpPr>
          <p:nvPr>
            <p:ph type="sldNum" sz="quarter" idx="10"/>
          </p:nvPr>
        </p:nvSpPr>
        <p:spPr/>
        <p:txBody>
          <a:bodyPr/>
          <a:lstStyle/>
          <a:p>
            <a:fld id="{29181280-2F3E-45B2-B646-52B3682469F0}" type="slidenum">
              <a:rPr lang="en-US" smtClean="0"/>
              <a:t>15</a:t>
            </a:fld>
            <a:endParaRPr lang="en-US"/>
          </a:p>
        </p:txBody>
      </p:sp>
    </p:spTree>
    <p:extLst>
      <p:ext uri="{BB962C8B-B14F-4D97-AF65-F5344CB8AC3E}">
        <p14:creationId xmlns:p14="http://schemas.microsoft.com/office/powerpoint/2010/main" val="1578164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71 % of the Earth surface is covered by ocean!! The vastness of the ocean makes it seem infinite, but even so, human activities have affected the most remote areas. Plastic has been found to accumulate in very high concentrations in at least 5 (NP, NA, SP, SA, Indian) of the 7 oceans (circled in red).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16</a:t>
            </a:fld>
            <a:endParaRPr lang="en-US"/>
          </a:p>
        </p:txBody>
      </p:sp>
    </p:spTree>
    <p:extLst>
      <p:ext uri="{BB962C8B-B14F-4D97-AF65-F5344CB8AC3E}">
        <p14:creationId xmlns:p14="http://schemas.microsoft.com/office/powerpoint/2010/main" val="2465648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is the ocean wide, but it</a:t>
            </a:r>
            <a:r>
              <a:rPr lang="en-US" baseline="0" dirty="0" smtClean="0"/>
              <a:t> is deep! The average ocean depth is between 4 and 6 kilometers. The deepest part of the ocean is the Mariana Trench which is 11 km. </a:t>
            </a:r>
          </a:p>
          <a:p>
            <a:endParaRPr lang="en-US" baseline="0" dirty="0" smtClean="0"/>
          </a:p>
          <a:p>
            <a:r>
              <a:rPr lang="en-US" baseline="0" dirty="0" smtClean="0"/>
              <a:t>However, most plastics are slightly less dense than seawater (which is about 1000 kilogram per cubic meter or 1 g/cm^3)</a:t>
            </a:r>
          </a:p>
          <a:p>
            <a:r>
              <a:rPr lang="en-US" baseline="0" dirty="0" smtClean="0"/>
              <a:t>This means that they float at the surface of the ocean. The very top layer of the ocean is called the </a:t>
            </a:r>
            <a:r>
              <a:rPr lang="en-US" b="1" baseline="0" dirty="0" smtClean="0"/>
              <a:t>neustonic</a:t>
            </a:r>
            <a:r>
              <a:rPr lang="en-US" baseline="0" dirty="0" smtClean="0"/>
              <a:t> (pronounced “</a:t>
            </a:r>
            <a:r>
              <a:rPr lang="en-US" baseline="0" dirty="0" err="1" smtClean="0"/>
              <a:t>Newstonic</a:t>
            </a:r>
            <a:r>
              <a:rPr lang="en-US" baseline="0" dirty="0" smtClean="0"/>
              <a:t>”) </a:t>
            </a:r>
            <a:r>
              <a:rPr lang="en-US" b="1" baseline="0" dirty="0" smtClean="0"/>
              <a:t>zone</a:t>
            </a:r>
            <a:r>
              <a:rPr lang="en-US" baseline="0" dirty="0" smtClean="0"/>
              <a:t>.</a:t>
            </a:r>
          </a:p>
          <a:p>
            <a:r>
              <a:rPr lang="en-US" baseline="0" dirty="0" smtClean="0"/>
              <a:t> </a:t>
            </a:r>
          </a:p>
          <a:p>
            <a:r>
              <a:rPr lang="en-US" baseline="0" dirty="0" smtClean="0"/>
              <a:t>The microplastic doesn’t float on top of the surface, like you’ll find many larger objects. Rather, they are found stuck to the bottom of the surface layer through surface tension. Due to their small size and the reflective properties of the surface layer, these pieces are hard to see from above the surface, standing at the rail of a ship for example. </a:t>
            </a:r>
          </a:p>
          <a:p>
            <a:endParaRPr lang="en-US" baseline="0" dirty="0" smtClean="0"/>
          </a:p>
          <a:p>
            <a:r>
              <a:rPr lang="en-US" baseline="0" dirty="0" smtClean="0"/>
              <a:t>Below the neustonic zone, you’ll find the </a:t>
            </a:r>
            <a:r>
              <a:rPr lang="en-US" b="1" baseline="0" dirty="0" smtClean="0"/>
              <a:t>pelagic zone</a:t>
            </a:r>
            <a:r>
              <a:rPr lang="en-US" baseline="0" dirty="0" smtClean="0"/>
              <a:t>. Some plastics can be found in this layer when they are mixed below the surface by wind and waves. Some plastics will sink when their density increases due to bacteria, algae or other animals that grow/live on them. Another process which may cause plastics to move down through the water column is </a:t>
            </a:r>
            <a:r>
              <a:rPr lang="en-US" baseline="0" dirty="0" err="1" smtClean="0"/>
              <a:t>photodegradation</a:t>
            </a:r>
            <a:r>
              <a:rPr lang="en-US" baseline="0" dirty="0" smtClean="0"/>
              <a:t>. Polystyrene plastic is actually more dense than water, but in its Styrofoam form it floats because of trapped air. When polystyrene polymers break off, they can sink. </a:t>
            </a:r>
          </a:p>
          <a:p>
            <a:endParaRPr lang="en-US" baseline="0" dirty="0" smtClean="0"/>
          </a:p>
          <a:p>
            <a:r>
              <a:rPr lang="en-US" baseline="0" dirty="0" smtClean="0"/>
              <a:t>The lowest layer of the ocean is called the </a:t>
            </a:r>
            <a:r>
              <a:rPr lang="en-US" b="1" baseline="0" dirty="0" smtClean="0"/>
              <a:t>benthic zone</a:t>
            </a:r>
            <a:r>
              <a:rPr lang="en-US" baseline="0" dirty="0" smtClean="0"/>
              <a:t>. This is the part of the ocean just above the seafloor. Plastics which have a density higher than seawater are found here. Due to the difficulty of sampling plastic from the seafloor, there is not very much data about how much plastic is actually there. It is safe the say though, that the most benthic plastics will be found near the coast, the source of most plastic marine debris.</a:t>
            </a:r>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17</a:t>
            </a:fld>
            <a:endParaRPr lang="en-US"/>
          </a:p>
        </p:txBody>
      </p:sp>
    </p:spTree>
    <p:extLst>
      <p:ext uri="{BB962C8B-B14F-4D97-AF65-F5344CB8AC3E}">
        <p14:creationId xmlns:p14="http://schemas.microsoft.com/office/powerpoint/2010/main" val="413715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White</a:t>
            </a:r>
            <a:r>
              <a:rPr lang="en-US" baseline="0" dirty="0" smtClean="0"/>
              <a:t> lines show currents in the ocean. The video shows simulated ocean currents from August 2005 to October 2007.</a:t>
            </a:r>
            <a:endParaRPr lang="en-US" dirty="0" smtClean="0"/>
          </a:p>
          <a:p>
            <a:r>
              <a:rPr lang="en-US" dirty="0" smtClean="0"/>
              <a:t>Class Discussion:</a:t>
            </a:r>
          </a:p>
          <a:p>
            <a:r>
              <a:rPr lang="en-US" dirty="0" smtClean="0"/>
              <a:t>After</a:t>
            </a:r>
            <a:r>
              <a:rPr lang="en-US" baseline="0" dirty="0" smtClean="0"/>
              <a:t> watching the video, a</a:t>
            </a:r>
            <a:r>
              <a:rPr lang="en-US" dirty="0" smtClean="0"/>
              <a:t>sk the class what types of movement</a:t>
            </a:r>
            <a:r>
              <a:rPr lang="en-US" baseline="0" dirty="0" smtClean="0"/>
              <a:t> they observed the currents to have. What shapes and patterns did you see? </a:t>
            </a:r>
          </a:p>
          <a:p>
            <a:r>
              <a:rPr lang="en-US" baseline="0" dirty="0" smtClean="0"/>
              <a:t>Ask the class what they think causes the ocean surface water to move in that way.</a:t>
            </a:r>
          </a:p>
          <a:p>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18</a:t>
            </a:fld>
            <a:endParaRPr lang="en-US"/>
          </a:p>
        </p:txBody>
      </p:sp>
    </p:spTree>
    <p:extLst>
      <p:ext uri="{BB962C8B-B14F-4D97-AF65-F5344CB8AC3E}">
        <p14:creationId xmlns:p14="http://schemas.microsoft.com/office/powerpoint/2010/main" val="2951798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main</a:t>
            </a:r>
            <a:r>
              <a:rPr lang="en-US" baseline="0" dirty="0" smtClean="0"/>
              <a:t> forces which cause the ocean surface currents. </a:t>
            </a:r>
          </a:p>
          <a:p>
            <a:r>
              <a:rPr lang="en-US" baseline="0" dirty="0" smtClean="0"/>
              <a:t>The first is the wind. </a:t>
            </a:r>
          </a:p>
          <a:p>
            <a:r>
              <a:rPr lang="en-US" baseline="0" dirty="0" smtClean="0"/>
              <a:t>	Wind blowing over the surface of the ocean pulls the water at the surface of the ocean by friction. </a:t>
            </a:r>
          </a:p>
          <a:p>
            <a:r>
              <a:rPr lang="en-US" baseline="0" dirty="0" smtClean="0"/>
              <a:t>	Think of the beach on a windy day… the sand blows with the wind and the surface of the ocean looks rough and choppy. </a:t>
            </a:r>
          </a:p>
          <a:p>
            <a:r>
              <a:rPr lang="en-US" baseline="0" dirty="0" smtClean="0"/>
              <a:t>	There are different wind systems which dominate various latitudes zones of the globe. In the region between the Equator and about 30 degrees North and South, the winds move from East to West. These are called the Trade Winds. </a:t>
            </a:r>
          </a:p>
          <a:p>
            <a:r>
              <a:rPr lang="en-US" baseline="0" dirty="0" smtClean="0"/>
              <a:t>Further north to that, between 30 degrees and 60 degrees in both the Northern and Southern Hemisphere, the wind blows mainly from the West to the East. These winds are called the </a:t>
            </a:r>
            <a:r>
              <a:rPr lang="en-US" baseline="0" dirty="0" err="1" smtClean="0"/>
              <a:t>Westerlies</a:t>
            </a:r>
            <a:r>
              <a:rPr lang="en-US" baseline="0" dirty="0" smtClean="0"/>
              <a:t>. In the region between 60 degrees and the North and south Pole, the winds blow from East </a:t>
            </a:r>
            <a:r>
              <a:rPr lang="en-US" baseline="0" smtClean="0"/>
              <a:t>to West </a:t>
            </a:r>
            <a:r>
              <a:rPr lang="en-US" baseline="0" dirty="0" smtClean="0"/>
              <a:t>just like the Trade winds. These winds are called the Polar Easterlies. </a:t>
            </a:r>
          </a:p>
          <a:p>
            <a:endParaRPr lang="en-US" baseline="0" dirty="0" smtClean="0"/>
          </a:p>
          <a:p>
            <a:r>
              <a:rPr lang="en-US" baseline="0" dirty="0" smtClean="0"/>
              <a:t>If wind was the only force moving the surface water, we would expect the surface water to move in the same way as the wind. </a:t>
            </a:r>
          </a:p>
          <a:p>
            <a:r>
              <a:rPr lang="en-US" baseline="0" dirty="0" smtClean="0"/>
              <a:t>But as we saw in the video, that’s not what we observe. </a:t>
            </a:r>
          </a:p>
          <a:p>
            <a:endParaRPr lang="en-US" baseline="0" dirty="0" smtClean="0"/>
          </a:p>
          <a:p>
            <a:r>
              <a:rPr lang="en-US" baseline="0" dirty="0" smtClean="0"/>
              <a:t>The second force which determines the surface currents is the rotation of the Earth. Earth rotates from West to East on a titled axis around the sun. </a:t>
            </a:r>
          </a:p>
          <a:p>
            <a:r>
              <a:rPr lang="en-US" baseline="0" dirty="0" smtClean="0"/>
              <a:t>This causes water to be deflected (or pushed) off its path. One way to describe this effect is to tell the students to imagine being on a merry go round at the fair. If you walk in a straight line from one side of the merry go round to the other while it is spinning, you will end up further to the left than you expected (if it is spinning clockwise), and to the right if it is spinning counterclockwise.</a:t>
            </a:r>
          </a:p>
          <a:p>
            <a:endParaRPr lang="en-US" baseline="0" dirty="0" smtClean="0"/>
          </a:p>
          <a:p>
            <a:r>
              <a:rPr lang="en-US" baseline="0" dirty="0" smtClean="0"/>
              <a:t>This effect is called the Coriolis Effect. </a:t>
            </a:r>
          </a:p>
          <a:p>
            <a:endParaRPr lang="en-US" baseline="0" dirty="0" smtClean="0"/>
          </a:p>
          <a:p>
            <a:r>
              <a:rPr lang="en-US" baseline="0" dirty="0" smtClean="0"/>
              <a:t>The wind and Earth rotation together are the main forces which cause the large scale surface currents (gyres pronounced “</a:t>
            </a:r>
            <a:r>
              <a:rPr lang="en-US" baseline="0" dirty="0" err="1" smtClean="0"/>
              <a:t>jire</a:t>
            </a:r>
            <a:r>
              <a:rPr lang="en-US" baseline="0" dirty="0" smtClean="0"/>
              <a:t>”). On a smaller scale, there are many other factors which cause the complex patterns that you saw in the video.  </a:t>
            </a:r>
          </a:p>
        </p:txBody>
      </p:sp>
      <p:sp>
        <p:nvSpPr>
          <p:cNvPr id="4" name="Slide Number Placeholder 3"/>
          <p:cNvSpPr>
            <a:spLocks noGrp="1"/>
          </p:cNvSpPr>
          <p:nvPr>
            <p:ph type="sldNum" sz="quarter" idx="10"/>
          </p:nvPr>
        </p:nvSpPr>
        <p:spPr/>
        <p:txBody>
          <a:bodyPr/>
          <a:lstStyle/>
          <a:p>
            <a:fld id="{29181280-2F3E-45B2-B646-52B3682469F0}" type="slidenum">
              <a:rPr lang="en-US" smtClean="0"/>
              <a:t>19</a:t>
            </a:fld>
            <a:endParaRPr lang="en-US"/>
          </a:p>
        </p:txBody>
      </p:sp>
    </p:spTree>
    <p:extLst>
      <p:ext uri="{BB962C8B-B14F-4D97-AF65-F5344CB8AC3E}">
        <p14:creationId xmlns:p14="http://schemas.microsoft.com/office/powerpoint/2010/main" val="100094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presentation</a:t>
            </a:r>
            <a:r>
              <a:rPr lang="en-US" baseline="0" dirty="0" smtClean="0"/>
              <a:t> consists of 4 parts.</a:t>
            </a:r>
          </a:p>
          <a:p>
            <a:pPr marL="228600" indent="-228600">
              <a:buAutoNum type="arabicParenR"/>
            </a:pPr>
            <a:r>
              <a:rPr lang="en-US" baseline="0" dirty="0" smtClean="0"/>
              <a:t>Polymer science focuses on the study of plastic itself. Understanding the story of how plastic is made, what its physical properties are, etc., help us to understand how it has become a problem in the ocean. </a:t>
            </a:r>
          </a:p>
          <a:p>
            <a:pPr marL="228600" indent="-228600">
              <a:buAutoNum type="arabicParenR"/>
            </a:pPr>
            <a:r>
              <a:rPr lang="en-US" baseline="0" dirty="0" smtClean="0"/>
              <a:t>Ocean Science: In this part, we will learn about the ocean. What is an ocean environment like? What characteristics of the ocean are important when we talk about marine plastic pollution?</a:t>
            </a:r>
          </a:p>
          <a:p>
            <a:pPr marL="228600" indent="-228600">
              <a:buAutoNum type="arabicParenR"/>
            </a:pPr>
            <a:r>
              <a:rPr lang="en-US" baseline="0" dirty="0" smtClean="0"/>
              <a:t>Biological Science: In the 3</a:t>
            </a:r>
            <a:r>
              <a:rPr lang="en-US" baseline="30000" dirty="0" smtClean="0"/>
              <a:t>rd</a:t>
            </a:r>
            <a:r>
              <a:rPr lang="en-US" baseline="0" dirty="0" smtClean="0"/>
              <a:t> part of the presentation, we focus on the effects of plastic pollution on marine wildlife. Is the plastic harmful to marine life? Will it end up harming us? </a:t>
            </a:r>
          </a:p>
          <a:p>
            <a:pPr marL="228600" indent="-228600">
              <a:buAutoNum type="arabicParenR"/>
            </a:pPr>
            <a:r>
              <a:rPr lang="en-US" baseline="0" dirty="0" smtClean="0"/>
              <a:t>In the 4</a:t>
            </a:r>
            <a:r>
              <a:rPr lang="en-US" baseline="30000" dirty="0" smtClean="0"/>
              <a:t>th</a:t>
            </a:r>
            <a:r>
              <a:rPr lang="en-US" baseline="0" dirty="0" smtClean="0"/>
              <a:t> part, we will talk about the social aspect of the issue of plastic pollution. It is not simply a problem that we can solve through research. Ultimately, research is done so that we can change our behaviors appropriately and stop further pollution. </a:t>
            </a:r>
          </a:p>
        </p:txBody>
      </p:sp>
      <p:sp>
        <p:nvSpPr>
          <p:cNvPr id="4" name="Slide Number Placeholder 3"/>
          <p:cNvSpPr>
            <a:spLocks noGrp="1"/>
          </p:cNvSpPr>
          <p:nvPr>
            <p:ph type="sldNum" sz="quarter" idx="10"/>
          </p:nvPr>
        </p:nvSpPr>
        <p:spPr/>
        <p:txBody>
          <a:bodyPr/>
          <a:lstStyle/>
          <a:p>
            <a:fld id="{29181280-2F3E-45B2-B646-52B3682469F0}" type="slidenum">
              <a:rPr lang="en-US" smtClean="0"/>
              <a:t>2</a:t>
            </a:fld>
            <a:endParaRPr lang="en-US"/>
          </a:p>
        </p:txBody>
      </p:sp>
    </p:spTree>
    <p:extLst>
      <p:ext uri="{BB962C8B-B14F-4D97-AF65-F5344CB8AC3E}">
        <p14:creationId xmlns:p14="http://schemas.microsoft.com/office/powerpoint/2010/main" val="2447935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map of the Earth shows the large scale ocean surface currents. </a:t>
            </a:r>
          </a:p>
          <a:p>
            <a:r>
              <a:rPr lang="en-US" baseline="0" dirty="0" smtClean="0"/>
              <a:t>Ask the students to find the 5 gyres. </a:t>
            </a:r>
          </a:p>
          <a:p>
            <a:endParaRPr lang="en-US" baseline="0" dirty="0" smtClean="0"/>
          </a:p>
        </p:txBody>
      </p:sp>
      <p:sp>
        <p:nvSpPr>
          <p:cNvPr id="4" name="Slide Number Placeholder 3"/>
          <p:cNvSpPr>
            <a:spLocks noGrp="1"/>
          </p:cNvSpPr>
          <p:nvPr>
            <p:ph type="sldNum" sz="quarter" idx="10"/>
          </p:nvPr>
        </p:nvSpPr>
        <p:spPr/>
        <p:txBody>
          <a:bodyPr/>
          <a:lstStyle/>
          <a:p>
            <a:fld id="{29181280-2F3E-45B2-B646-52B3682469F0}" type="slidenum">
              <a:rPr lang="en-US" smtClean="0"/>
              <a:t>20</a:t>
            </a:fld>
            <a:endParaRPr lang="en-US"/>
          </a:p>
        </p:txBody>
      </p:sp>
    </p:spTree>
    <p:extLst>
      <p:ext uri="{BB962C8B-B14F-4D97-AF65-F5344CB8AC3E}">
        <p14:creationId xmlns:p14="http://schemas.microsoft.com/office/powerpoint/2010/main" val="2081654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a:t>
            </a:r>
            <a:r>
              <a:rPr lang="en-US" baseline="0" dirty="0" smtClean="0"/>
              <a:t> 5 gyres are shown.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21</a:t>
            </a:fld>
            <a:endParaRPr lang="en-US"/>
          </a:p>
        </p:txBody>
      </p:sp>
    </p:spTree>
    <p:extLst>
      <p:ext uri="{BB962C8B-B14F-4D97-AF65-F5344CB8AC3E}">
        <p14:creationId xmlns:p14="http://schemas.microsoft.com/office/powerpoint/2010/main" val="3000345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Gyres</a:t>
            </a:r>
            <a:r>
              <a:rPr lang="en-US" baseline="0" dirty="0" smtClean="0"/>
              <a:t> can be thought of as the desert of the ocean. </a:t>
            </a:r>
          </a:p>
          <a:p>
            <a:r>
              <a:rPr lang="en-US" baseline="0" dirty="0" smtClean="0"/>
              <a:t>Generally they lie below high pressure atmospheric systems; means clear skies, low winds, lots of sun, warm water, few nutrients, and little marine life.</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22</a:t>
            </a:fld>
            <a:endParaRPr lang="en-US"/>
          </a:p>
        </p:txBody>
      </p:sp>
    </p:spTree>
    <p:extLst>
      <p:ext uri="{BB962C8B-B14F-4D97-AF65-F5344CB8AC3E}">
        <p14:creationId xmlns:p14="http://schemas.microsoft.com/office/powerpoint/2010/main" val="3603556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idealized image of the North Pacific Gyre. It shows where plastic has been shown to accumulate in the highest concentrations. Point out that there are two main regions where the debris converges. This is where the water collects and moves the slowest. Once plastic makes its way to these accumulation areas, it is likely to be there for many, many years. </a:t>
            </a:r>
          </a:p>
          <a:p>
            <a:endParaRPr lang="en-US" baseline="0" dirty="0" smtClean="0"/>
          </a:p>
          <a:p>
            <a:r>
              <a:rPr lang="en-US" baseline="0" dirty="0" smtClean="0"/>
              <a:t>Plastic can be found throughout each gyre, but the highest concentrations are found in the two general areas depicted here.</a:t>
            </a:r>
            <a:endParaRPr lang="en-US" dirty="0" smtClean="0"/>
          </a:p>
          <a:p>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23</a:t>
            </a:fld>
            <a:endParaRPr lang="en-US"/>
          </a:p>
        </p:txBody>
      </p:sp>
    </p:spTree>
    <p:extLst>
      <p:ext uri="{BB962C8B-B14F-4D97-AF65-F5344CB8AC3E}">
        <p14:creationId xmlns:p14="http://schemas.microsoft.com/office/powerpoint/2010/main" val="3624478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181280-2F3E-45B2-B646-52B3682469F0}" type="slidenum">
              <a:rPr lang="en-US" smtClean="0"/>
              <a:t>24</a:t>
            </a:fld>
            <a:endParaRPr lang="en-US"/>
          </a:p>
        </p:txBody>
      </p:sp>
    </p:spTree>
    <p:extLst>
      <p:ext uri="{BB962C8B-B14F-4D97-AF65-F5344CB8AC3E}">
        <p14:creationId xmlns:p14="http://schemas.microsoft.com/office/powerpoint/2010/main" val="610517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181280-2F3E-45B2-B646-52B3682469F0}" type="slidenum">
              <a:rPr lang="en-US" smtClean="0"/>
              <a:t>25</a:t>
            </a:fld>
            <a:endParaRPr lang="en-US"/>
          </a:p>
        </p:txBody>
      </p:sp>
    </p:spTree>
    <p:extLst>
      <p:ext uri="{BB962C8B-B14F-4D97-AF65-F5344CB8AC3E}">
        <p14:creationId xmlns:p14="http://schemas.microsoft.com/office/powerpoint/2010/main" val="532527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you learned in at</a:t>
            </a:r>
            <a:r>
              <a:rPr lang="en-US" baseline="0" dirty="0" smtClean="0"/>
              <a:t> Station 3, scientists sail  to the middle of these gyres, and sample plastic from the surface water using a device called a manta net. It glides along side the boat on the surface of the water, and collects anything bigger that 333 micrometers, from the water. </a:t>
            </a:r>
          </a:p>
          <a:p>
            <a:endParaRPr lang="en-US" baseline="0" dirty="0" smtClean="0"/>
          </a:p>
          <a:p>
            <a:r>
              <a:rPr lang="en-US" baseline="0" dirty="0" smtClean="0"/>
              <a:t>Generally, the net is dragged along the boat at a constant speed and for a specific amount of time, usually 30 minutes. After that time the net is brought back onto the ship and the contents which were collected are examined. Usually, plastic, plankton, eggs, larvae, and small organisms which also live at the surface of the ocean are found in trawl sample. </a:t>
            </a:r>
          </a:p>
          <a:p>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26</a:t>
            </a:fld>
            <a:endParaRPr lang="en-US"/>
          </a:p>
        </p:txBody>
      </p:sp>
    </p:spTree>
    <p:extLst>
      <p:ext uri="{BB962C8B-B14F-4D97-AF65-F5344CB8AC3E}">
        <p14:creationId xmlns:p14="http://schemas.microsoft.com/office/powerpoint/2010/main" val="2824973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Either, on the boat,</a:t>
            </a:r>
            <a:r>
              <a:rPr lang="en-US" baseline="0" dirty="0" smtClean="0"/>
              <a:t> or back on shore in a laboratory, the scientists will analyze every sample they collect. </a:t>
            </a:r>
          </a:p>
          <a:p>
            <a:r>
              <a:rPr lang="en-US" baseline="0" dirty="0" smtClean="0"/>
              <a:t>The first step is to rinse the sample. Samples are stored in alcohol for preservation. </a:t>
            </a:r>
          </a:p>
          <a:p>
            <a:r>
              <a:rPr lang="en-US" baseline="0" dirty="0" smtClean="0"/>
              <a:t>Once rinsed, a small portion of the sample is transferred into a petri dish. Using a microscope, tweezers and a lot of patience, the sample is sorted.</a:t>
            </a:r>
          </a:p>
          <a:p>
            <a:r>
              <a:rPr lang="en-US" baseline="0" dirty="0" smtClean="0"/>
              <a:t>Plastic is separated from the organisms and natural debris and is transferred to a separate container. </a:t>
            </a:r>
          </a:p>
          <a:p>
            <a:r>
              <a:rPr lang="en-US" baseline="0" dirty="0" smtClean="0"/>
              <a:t>Each piece is dried and weighed and counted. Often, the pieces are also sorted by size using a series of sieves.</a:t>
            </a:r>
          </a:p>
          <a:p>
            <a:endParaRPr lang="en-US" baseline="0" dirty="0" smtClean="0"/>
          </a:p>
          <a:p>
            <a:r>
              <a:rPr lang="en-US" baseline="0" dirty="0" smtClean="0"/>
              <a:t>Once all the samples have been sorted (this can take months for the many trawl samples done over the duration of a cruise), the data is plotted on a map. </a:t>
            </a:r>
          </a:p>
          <a:p>
            <a:endParaRPr lang="en-US" baseline="0" dirty="0" smtClean="0"/>
          </a:p>
          <a:p>
            <a:r>
              <a:rPr lang="en-US" baseline="0" dirty="0" smtClean="0"/>
              <a:t>The link on this page goes to a website, where </a:t>
            </a:r>
            <a:r>
              <a:rPr lang="en-US" baseline="0" dirty="0" err="1" smtClean="0"/>
              <a:t>Algalita</a:t>
            </a:r>
            <a:r>
              <a:rPr lang="en-US" baseline="0" dirty="0" smtClean="0"/>
              <a:t> has plotted their collected plastic data. You could explore it during the lecture or let your students explore it on their own at home, or during free time in class. </a:t>
            </a:r>
            <a:br>
              <a:rPr lang="en-US" baseline="0" dirty="0" smtClean="0"/>
            </a:br>
            <a:r>
              <a:rPr lang="en-US" baseline="0" dirty="0" smtClean="0"/>
              <a:t>Follow the link and then click on “Click here to start your journey”. The link given also has links to instruction and guidance pages.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27</a:t>
            </a:fld>
            <a:endParaRPr lang="en-US"/>
          </a:p>
        </p:txBody>
      </p:sp>
    </p:spTree>
    <p:extLst>
      <p:ext uri="{BB962C8B-B14F-4D97-AF65-F5344CB8AC3E}">
        <p14:creationId xmlns:p14="http://schemas.microsoft.com/office/powerpoint/2010/main" val="3461235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Predictions about how</a:t>
            </a:r>
            <a:r>
              <a:rPr lang="en-US" baseline="0" dirty="0" smtClean="0"/>
              <a:t> plastic pollution concentrations are changing over time and space can be made from real data collected via trawl samples, but also from computer models which simulate concentration zones. </a:t>
            </a:r>
          </a:p>
          <a:p>
            <a:endParaRPr lang="en-US" baseline="0" dirty="0" smtClean="0"/>
          </a:p>
          <a:p>
            <a:r>
              <a:rPr lang="en-US" baseline="0" dirty="0" smtClean="0"/>
              <a:t>These computer models can also be useful tools to scientists going to the gyres by suggesting global coordinates of plastic accumulation zones.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28</a:t>
            </a:fld>
            <a:endParaRPr lang="en-US"/>
          </a:p>
        </p:txBody>
      </p:sp>
    </p:spTree>
    <p:extLst>
      <p:ext uri="{BB962C8B-B14F-4D97-AF65-F5344CB8AC3E}">
        <p14:creationId xmlns:p14="http://schemas.microsoft.com/office/powerpoint/2010/main" val="3543470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a:t>
            </a:r>
            <a:r>
              <a:rPr lang="en-US" baseline="0" dirty="0" smtClean="0"/>
              <a:t> from which this map was made, was created using 12,000 drifting buoys deployed in the ocean. Their trajectories (paths) were used to determine the movements of drifters in the model. The model is then run on a computer to simulate the movements of floating objects (like plastic) for many years. This is how the map above was created. This map has been successfully used to estimate where plastic debris has accumulated in the highest concentrations. </a:t>
            </a:r>
          </a:p>
          <a:p>
            <a:endParaRPr lang="en-US" baseline="0" dirty="0" smtClean="0"/>
          </a:p>
          <a:p>
            <a:r>
              <a:rPr lang="en-US" baseline="0" dirty="0" smtClean="0"/>
              <a:t>Scientists then sail to these areas and collect samples to gather and plot real plastic concentration data.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effectLst/>
              </a:rPr>
              <a:t>Maximenko</a:t>
            </a:r>
            <a:r>
              <a:rPr lang="en-US" dirty="0" smtClean="0">
                <a:effectLst/>
              </a:rPr>
              <a:t>, N. &amp; </a:t>
            </a:r>
            <a:r>
              <a:rPr lang="en-US" dirty="0" err="1" smtClean="0">
                <a:effectLst/>
              </a:rPr>
              <a:t>Hafner</a:t>
            </a:r>
            <a:r>
              <a:rPr lang="en-US" dirty="0" smtClean="0">
                <a:effectLst/>
              </a:rPr>
              <a:t>, J. (2010). </a:t>
            </a:r>
            <a:r>
              <a:rPr lang="en-US" i="1" dirty="0" smtClean="0">
                <a:effectLst/>
              </a:rPr>
              <a:t>SCUD: </a:t>
            </a:r>
            <a:r>
              <a:rPr lang="en-US" i="1" dirty="0" err="1" smtClean="0">
                <a:effectLst/>
              </a:rPr>
              <a:t>Surgace</a:t>
            </a:r>
            <a:r>
              <a:rPr lang="en-US" i="1" dirty="0" smtClean="0">
                <a:effectLst/>
              </a:rPr>
              <a:t> </a:t>
            </a:r>
            <a:r>
              <a:rPr lang="en-US" i="1" dirty="0" err="1" smtClean="0">
                <a:effectLst/>
              </a:rPr>
              <a:t>CUrrents</a:t>
            </a:r>
            <a:r>
              <a:rPr lang="en-US" i="1" dirty="0" smtClean="0">
                <a:effectLst/>
              </a:rPr>
              <a:t> from Diagnostic model</a:t>
            </a:r>
            <a:r>
              <a:rPr lang="en-US" dirty="0" smtClean="0">
                <a:effectLst/>
              </a:rPr>
              <a:t> (p. 17). Retrieved from http://apdrc.soest.hawaii.edu/projects/SCUD/SCUD_manual_02_17.pdf</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29</a:t>
            </a:fld>
            <a:endParaRPr lang="en-US"/>
          </a:p>
        </p:txBody>
      </p:sp>
    </p:spTree>
    <p:extLst>
      <p:ext uri="{BB962C8B-B14F-4D97-AF65-F5344CB8AC3E}">
        <p14:creationId xmlns:p14="http://schemas.microsoft.com/office/powerpoint/2010/main" val="359257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get started!!</a:t>
            </a:r>
          </a:p>
          <a:p>
            <a:r>
              <a:rPr lang="en-US" dirty="0" smtClean="0"/>
              <a:t>In</a:t>
            </a:r>
            <a:r>
              <a:rPr lang="en-US" baseline="0" dirty="0" smtClean="0"/>
              <a:t> this first part of the presentation, we will discuss 4 main questions. Answering them will help us understand what exactly plastic is. It is such a fundamental aspect of our lives that everyone should know what it actually is.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3</a:t>
            </a:fld>
            <a:endParaRPr lang="en-US"/>
          </a:p>
        </p:txBody>
      </p:sp>
    </p:spTree>
    <p:extLst>
      <p:ext uri="{BB962C8B-B14F-4D97-AF65-F5344CB8AC3E}">
        <p14:creationId xmlns:p14="http://schemas.microsoft.com/office/powerpoint/2010/main" val="3882738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slides show</a:t>
            </a:r>
            <a:r>
              <a:rPr lang="en-US" baseline="0" dirty="0" smtClean="0"/>
              <a:t> plastic distributions in several gyres, as collected by scientists. </a:t>
            </a:r>
          </a:p>
          <a:p>
            <a:r>
              <a:rPr lang="en-US" baseline="0" dirty="0" smtClean="0"/>
              <a:t>Here sampling in the North Pacific Gyre is shown. The top image shows the cumulative collection data from </a:t>
            </a:r>
            <a:r>
              <a:rPr lang="en-US" baseline="0" dirty="0" err="1" smtClean="0"/>
              <a:t>Algalita</a:t>
            </a:r>
            <a:r>
              <a:rPr lang="en-US" baseline="0" dirty="0" smtClean="0"/>
              <a:t> Marine Research Institute. </a:t>
            </a:r>
          </a:p>
          <a:p>
            <a:r>
              <a:rPr lang="en-US" baseline="0" dirty="0" smtClean="0"/>
              <a:t>The concentrations are not shown.. Only the locations of samples.</a:t>
            </a:r>
          </a:p>
          <a:p>
            <a:endParaRPr lang="en-US" baseline="0" dirty="0" smtClean="0"/>
          </a:p>
          <a:p>
            <a:r>
              <a:rPr lang="en-US" baseline="0" dirty="0" smtClean="0"/>
              <a:t>The bottom image is from a transect done by Semester at Sea through the Plastics at SEA program. This transect was done in the Fall of 2012. </a:t>
            </a:r>
          </a:p>
          <a:p>
            <a:r>
              <a:rPr lang="en-US" baseline="0" dirty="0" smtClean="0"/>
              <a:t>The amount of plastic collected at each station (circle) is indicated by its color. The highest amounts are in red, purple, and green. </a:t>
            </a:r>
          </a:p>
          <a:p>
            <a:endParaRPr lang="en-US" baseline="0" dirty="0" smtClean="0"/>
          </a:p>
          <a:p>
            <a:r>
              <a:rPr lang="en-US" baseline="0" dirty="0" smtClean="0"/>
              <a:t>Ask your students to point out the area with the highest concentrations. Does this spot match the spot predicted in the previous slide?</a:t>
            </a:r>
          </a:p>
          <a:p>
            <a:r>
              <a:rPr lang="en-US" baseline="0" dirty="0" smtClean="0"/>
              <a:t>What other environmental factors may cause differences in concentrations measured during a transect?</a:t>
            </a:r>
          </a:p>
          <a:p>
            <a:r>
              <a:rPr lang="en-US" baseline="0" dirty="0" smtClean="0"/>
              <a:t>	Wind speed- higher winds cause turbulence in the upper layers, which may draw plastic below the surface, and reducing the amounts of plastic collected in the trawl.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30</a:t>
            </a:fld>
            <a:endParaRPr lang="en-US"/>
          </a:p>
        </p:txBody>
      </p:sp>
    </p:spTree>
    <p:extLst>
      <p:ext uri="{BB962C8B-B14F-4D97-AF65-F5344CB8AC3E}">
        <p14:creationId xmlns:p14="http://schemas.microsoft.com/office/powerpoint/2010/main" val="14157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data map for the western N. Atlantic Ocean collected over 22 years. Stars represent samples that contained over 200,000 pieces per square kilometer.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(Law, K. L., </a:t>
            </a:r>
            <a:r>
              <a:rPr lang="en-US" dirty="0" err="1" smtClean="0">
                <a:effectLst/>
              </a:rPr>
              <a:t>Morét</a:t>
            </a:r>
            <a:r>
              <a:rPr lang="en-US" dirty="0" smtClean="0">
                <a:effectLst/>
              </a:rPr>
              <a:t>-Ferguson, S., </a:t>
            </a:r>
            <a:r>
              <a:rPr lang="en-US" dirty="0" err="1" smtClean="0">
                <a:effectLst/>
              </a:rPr>
              <a:t>Maximenko</a:t>
            </a:r>
            <a:r>
              <a:rPr lang="en-US" dirty="0" smtClean="0">
                <a:effectLst/>
              </a:rPr>
              <a:t>, N. a, </a:t>
            </a:r>
            <a:r>
              <a:rPr lang="en-US" dirty="0" err="1" smtClean="0">
                <a:effectLst/>
              </a:rPr>
              <a:t>Proskurowski</a:t>
            </a:r>
            <a:r>
              <a:rPr lang="en-US" dirty="0" smtClean="0">
                <a:effectLst/>
              </a:rPr>
              <a:t>, G., Peacock, E. E., </a:t>
            </a:r>
            <a:r>
              <a:rPr lang="en-US" dirty="0" err="1" smtClean="0">
                <a:effectLst/>
              </a:rPr>
              <a:t>Hafner</a:t>
            </a:r>
            <a:r>
              <a:rPr lang="en-US" dirty="0" smtClean="0">
                <a:effectLst/>
              </a:rPr>
              <a:t>, J., &amp; Reddy, C. M. (2010). Plastic accumulation in the North Atlantic subtropical gyre. </a:t>
            </a:r>
            <a:r>
              <a:rPr lang="en-US" i="1" dirty="0" smtClean="0">
                <a:effectLst/>
              </a:rPr>
              <a:t>Science (New York, N.Y.)</a:t>
            </a:r>
            <a:r>
              <a:rPr lang="en-US" dirty="0" smtClean="0">
                <a:effectLst/>
              </a:rPr>
              <a:t>, </a:t>
            </a:r>
            <a:r>
              <a:rPr lang="en-US" i="1" dirty="0" smtClean="0">
                <a:effectLst/>
              </a:rPr>
              <a:t>329</a:t>
            </a:r>
            <a:r>
              <a:rPr lang="en-US" dirty="0" smtClean="0">
                <a:effectLst/>
              </a:rPr>
              <a:t>(5996), 1185–8. doi:10.1126/science.1192321)</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31</a:t>
            </a:fld>
            <a:endParaRPr lang="en-US"/>
          </a:p>
        </p:txBody>
      </p:sp>
    </p:spTree>
    <p:extLst>
      <p:ext uri="{BB962C8B-B14F-4D97-AF65-F5344CB8AC3E}">
        <p14:creationId xmlns:p14="http://schemas.microsoft.com/office/powerpoint/2010/main" val="3696162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recent</a:t>
            </a:r>
            <a:r>
              <a:rPr lang="en-US" baseline="0" dirty="0" smtClean="0"/>
              <a:t> plastic collection expedition to the South Pacific Ocean, scientists sailed a transect through the predicted accumulation zone (using the drifter model). The data correlates well with the model prediction; the samples with the highest concentrations (red circles) were found near the center of the modeled accumulation zone. </a:t>
            </a:r>
          </a:p>
          <a:p>
            <a:endParaRPr lang="en-US" baseline="0" dirty="0" smtClean="0"/>
          </a:p>
          <a:p>
            <a:r>
              <a:rPr lang="en-US" baseline="0" dirty="0" smtClean="0"/>
              <a:t>Mapped sample data for the Indian Ocean gyre and S. Atlantic gyre are not yet available.  </a:t>
            </a:r>
          </a:p>
          <a:p>
            <a:endParaRPr lang="en-US" baseline="0" dirty="0" smtClean="0"/>
          </a:p>
          <a:p>
            <a:r>
              <a:rPr lang="en-US" baseline="0" dirty="0" smtClean="0"/>
              <a:t>(http://www.sciencedirect.com/science/article/pii/S0025326X12006224)</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32</a:t>
            </a:fld>
            <a:endParaRPr lang="en-US"/>
          </a:p>
        </p:txBody>
      </p:sp>
    </p:spTree>
    <p:extLst>
      <p:ext uri="{BB962C8B-B14F-4D97-AF65-F5344CB8AC3E}">
        <p14:creationId xmlns:p14="http://schemas.microsoft.com/office/powerpoint/2010/main" val="2489442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questions which are still being studied by scientists today. </a:t>
            </a:r>
          </a:p>
          <a:p>
            <a:r>
              <a:rPr lang="en-US" baseline="0" dirty="0" smtClean="0"/>
              <a:t>For motivated students/ advanced classes: Suggest to your students to research the answers to these questions on their own. </a:t>
            </a:r>
          </a:p>
          <a:p>
            <a:r>
              <a:rPr lang="en-US" baseline="0" dirty="0" smtClean="0"/>
              <a:t>Suggest Google scholar (scholar.google.com) as a search tool; it brings up scientific journal papers &amp; current research. </a:t>
            </a:r>
          </a:p>
          <a:p>
            <a:endParaRPr lang="en-US" baseline="0" dirty="0" smtClean="0"/>
          </a:p>
          <a:p>
            <a:r>
              <a:rPr lang="en-US" baseline="0" dirty="0" smtClean="0"/>
              <a:t>In class, start a discussion about further questions that students may have about plastic pollution and topics discussed in this section of the presentation.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33</a:t>
            </a:fld>
            <a:endParaRPr lang="en-US"/>
          </a:p>
        </p:txBody>
      </p:sp>
    </p:spTree>
    <p:extLst>
      <p:ext uri="{BB962C8B-B14F-4D97-AF65-F5344CB8AC3E}">
        <p14:creationId xmlns:p14="http://schemas.microsoft.com/office/powerpoint/2010/main" val="2023054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third</a:t>
            </a:r>
            <a:r>
              <a:rPr lang="en-US" baseline="0" dirty="0" smtClean="0"/>
              <a:t> part of this presentation we will look at the effects of plastic pollution on marine life. </a:t>
            </a:r>
          </a:p>
          <a:p>
            <a:r>
              <a:rPr lang="en-US" baseline="0" dirty="0" smtClean="0"/>
              <a:t>This part is separated into two sections: the direct impacts of plastic debris on marine animals, and the indirect effects.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34</a:t>
            </a:fld>
            <a:endParaRPr lang="en-US"/>
          </a:p>
        </p:txBody>
      </p:sp>
    </p:spTree>
    <p:extLst>
      <p:ext uri="{BB962C8B-B14F-4D97-AF65-F5344CB8AC3E}">
        <p14:creationId xmlns:p14="http://schemas.microsoft.com/office/powerpoint/2010/main" val="511391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direct effects can</a:t>
            </a:r>
            <a:r>
              <a:rPr lang="en-US" baseline="0" dirty="0" smtClean="0"/>
              <a:t> be summarized into 3 areas: ecological, social and economic. </a:t>
            </a:r>
          </a:p>
          <a:p>
            <a:r>
              <a:rPr lang="en-US" baseline="0" dirty="0" smtClean="0"/>
              <a:t>The ecological effects are the physical threats to marine organisms. </a:t>
            </a:r>
          </a:p>
          <a:p>
            <a:r>
              <a:rPr lang="en-US" baseline="0" dirty="0" smtClean="0"/>
              <a:t>The social effects are that debris degrades the marine environment which makes it less appealing for tourists. It may also limit recreational use of an area. Natural environments provide ecological services, more simply stated, they are valuable simply because they are there, they are a single part of a much larger system. Degrading these environments, decreases their value for us and for our children and future generations. </a:t>
            </a:r>
          </a:p>
          <a:p>
            <a:endParaRPr lang="en-US" baseline="0" dirty="0" smtClean="0"/>
          </a:p>
          <a:p>
            <a:r>
              <a:rPr lang="en-US" baseline="0" dirty="0" smtClean="0"/>
              <a:t>The effects of marine debris on the economy include damages to maritime vessels (ships) and cost to tourism (companies must pay for beach cleanups). Debris also degrades coastlines making them less attractive to potential tourists,  lowering value for tourism companies. </a:t>
            </a:r>
          </a:p>
          <a:p>
            <a:endParaRPr lang="en-US" baseline="0" dirty="0" smtClean="0"/>
          </a:p>
          <a:p>
            <a:r>
              <a:rPr lang="en-US" baseline="0" dirty="0" smtClean="0"/>
              <a:t>In this presentation we will focus on the </a:t>
            </a:r>
            <a:r>
              <a:rPr lang="en-US" b="1" baseline="0" dirty="0" smtClean="0"/>
              <a:t>ecological effects </a:t>
            </a:r>
            <a:r>
              <a:rPr lang="en-US" baseline="0" dirty="0" smtClean="0"/>
              <a:t>of plastic debris. </a:t>
            </a:r>
          </a:p>
          <a:p>
            <a:endParaRPr lang="en-US" baseline="0" dirty="0" smtClean="0"/>
          </a:p>
          <a:p>
            <a:r>
              <a:rPr lang="en-US" baseline="0" dirty="0" smtClean="0"/>
              <a:t>Before continuing with the presentation, ask your students if they can come up with any more direct effects of plastic pollution? Maybe they can come up with some examples of ways in which plastics can be harmful to marine organisms?</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35</a:t>
            </a:fld>
            <a:endParaRPr lang="en-US"/>
          </a:p>
        </p:txBody>
      </p:sp>
    </p:spTree>
    <p:extLst>
      <p:ext uri="{BB962C8B-B14F-4D97-AF65-F5344CB8AC3E}">
        <p14:creationId xmlns:p14="http://schemas.microsoft.com/office/powerpoint/2010/main" val="3203239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of all, plastic in itself is not directly harmful to organism. It is </a:t>
            </a:r>
            <a:r>
              <a:rPr lang="en-US" b="1" baseline="0" dirty="0" smtClean="0"/>
              <a:t>biologically inert</a:t>
            </a:r>
            <a:r>
              <a:rPr lang="en-US" baseline="0" dirty="0" smtClean="0"/>
              <a:t>; it does not chemically react with anything in an organism, and cannot enter cells, due to its size. </a:t>
            </a:r>
          </a:p>
          <a:p>
            <a:endParaRPr lang="en-US" baseline="0" dirty="0" smtClean="0"/>
          </a:p>
          <a:p>
            <a:r>
              <a:rPr lang="en-US" baseline="0" dirty="0" smtClean="0"/>
              <a:t>However, as we will find later in the presentation, toxins attached to plastics, and plastic monomers can be harmful. </a:t>
            </a:r>
          </a:p>
          <a:p>
            <a:endParaRPr lang="en-US" baseline="0" dirty="0" smtClean="0"/>
          </a:p>
          <a:p>
            <a:r>
              <a:rPr lang="en-US" baseline="0" dirty="0" smtClean="0"/>
              <a:t>Generally, the physical threat of plastics arises when organisms become tangled in, or mistakenly eat the plastic as food. </a:t>
            </a:r>
          </a:p>
          <a:p>
            <a:r>
              <a:rPr lang="en-US" baseline="0" dirty="0" smtClean="0"/>
              <a:t>Plastic rings, nets, bags, string, 6-pack soda rings, bottles. These are all items in which animals can become stuck. They may suffocate, drown, etc. if they are caught in it. </a:t>
            </a:r>
          </a:p>
          <a:p>
            <a:r>
              <a:rPr lang="en-US" baseline="0" dirty="0" smtClean="0"/>
              <a:t>Another problem arises when animals eat the plastic because they think it is food. Many plastics (especially the transparent pieces) may look like plankton to fish. Larger pieces may look like fish or invertebrates to diving seabirds. Turtles will mistake thin plastic bags for jellyfish (their main food choice). Once inside their stomach or digestive tract,  the plastic cannot be digested, and will likely stay inside the organism for the rest of its life. It may cause them to feel satiated, or may clog their digestion, so that they do not or cannot continue to eat. In this way many organisms will starve to death.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36</a:t>
            </a:fld>
            <a:endParaRPr lang="en-US"/>
          </a:p>
        </p:txBody>
      </p:sp>
    </p:spTree>
    <p:extLst>
      <p:ext uri="{BB962C8B-B14F-4D97-AF65-F5344CB8AC3E}">
        <p14:creationId xmlns:p14="http://schemas.microsoft.com/office/powerpoint/2010/main" val="2584619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look at one example of the ecological effects of plastics on</a:t>
            </a:r>
            <a:r>
              <a:rPr lang="en-US" baseline="0" dirty="0" smtClean="0"/>
              <a:t> marine life in more detail. </a:t>
            </a:r>
          </a:p>
          <a:p>
            <a:r>
              <a:rPr lang="en-US" baseline="0" dirty="0" smtClean="0"/>
              <a:t>Midway Island is located in the middle of the North Pacific Gyre. </a:t>
            </a:r>
          </a:p>
          <a:p>
            <a:r>
              <a:rPr lang="en-US" baseline="0" dirty="0" smtClean="0"/>
              <a:t>It is a breeding ground for the majestic albatross. These are huge seabirds who spend their entire lives at sea, except when they come to breed every few years. Their wing span can get up to 12 feet across! Albatross mate with the same partner for their entire lives.  They feed on fish, squid and krill. </a:t>
            </a:r>
          </a:p>
          <a:p>
            <a:endParaRPr lang="en-US" baseline="0" dirty="0" smtClean="0"/>
          </a:p>
        </p:txBody>
      </p:sp>
      <p:sp>
        <p:nvSpPr>
          <p:cNvPr id="4" name="Slide Number Placeholder 3"/>
          <p:cNvSpPr>
            <a:spLocks noGrp="1"/>
          </p:cNvSpPr>
          <p:nvPr>
            <p:ph type="sldNum" sz="quarter" idx="10"/>
          </p:nvPr>
        </p:nvSpPr>
        <p:spPr/>
        <p:txBody>
          <a:bodyPr/>
          <a:lstStyle/>
          <a:p>
            <a:fld id="{29181280-2F3E-45B2-B646-52B3682469F0}" type="slidenum">
              <a:rPr lang="en-US" smtClean="0"/>
              <a:t>37</a:t>
            </a:fld>
            <a:endParaRPr lang="en-US"/>
          </a:p>
        </p:txBody>
      </p:sp>
    </p:spTree>
    <p:extLst>
      <p:ext uri="{BB962C8B-B14F-4D97-AF65-F5344CB8AC3E}">
        <p14:creationId xmlns:p14="http://schemas.microsoft.com/office/powerpoint/2010/main" val="305429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a:t>
            </a:r>
            <a:r>
              <a:rPr lang="en-US" baseline="0" dirty="0" smtClean="0"/>
              <a:t> learned a bit about where we find plastic pollution in the oceans, the students should be able to guess what problems albatross might have at their breeding ground on Midway island.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38</a:t>
            </a:fld>
            <a:endParaRPr lang="en-US"/>
          </a:p>
        </p:txBody>
      </p:sp>
    </p:spTree>
    <p:extLst>
      <p:ext uri="{BB962C8B-B14F-4D97-AF65-F5344CB8AC3E}">
        <p14:creationId xmlns:p14="http://schemas.microsoft.com/office/powerpoint/2010/main" val="15967797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its location,</a:t>
            </a:r>
            <a:r>
              <a:rPr lang="en-US" baseline="0" dirty="0" smtClean="0"/>
              <a:t> the shores and surrounding waters where albatross feed and where their chicks live are polluted with plastic debris which came from the surrounding land continents; in this case mainly the North American Continent and the Asian Continent.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39</a:t>
            </a:fld>
            <a:endParaRPr lang="en-US"/>
          </a:p>
        </p:txBody>
      </p:sp>
    </p:spTree>
    <p:extLst>
      <p:ext uri="{BB962C8B-B14F-4D97-AF65-F5344CB8AC3E}">
        <p14:creationId xmlns:p14="http://schemas.microsoft.com/office/powerpoint/2010/main" val="1690343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images of different</a:t>
            </a:r>
            <a:r>
              <a:rPr lang="en-US" baseline="0" dirty="0" smtClean="0"/>
              <a:t> items that we use everyday. They are all made out of plastic. Toys, containers, water bottles, utensils, synthetic clothing… the list goes on. </a:t>
            </a:r>
          </a:p>
          <a:p>
            <a:endParaRPr lang="en-US" baseline="0" dirty="0" smtClean="0"/>
          </a:p>
          <a:p>
            <a:r>
              <a:rPr lang="en-US" baseline="0" dirty="0" smtClean="0"/>
              <a:t>Plastic has so many different appearances. How can so many different things with so many different functions be made out of the same thing?!</a:t>
            </a:r>
          </a:p>
          <a:p>
            <a:endParaRPr lang="en-US" baseline="0" dirty="0" smtClean="0"/>
          </a:p>
          <a:p>
            <a:r>
              <a:rPr lang="en-US" baseline="0" dirty="0" smtClean="0"/>
              <a:t>Plastic is not found in nature. We can’t grow it, or get it from a tree. It is human made. So what is it made out of?? And how does it become plastic?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4</a:t>
            </a:fld>
            <a:endParaRPr lang="en-US"/>
          </a:p>
        </p:txBody>
      </p:sp>
    </p:spTree>
    <p:extLst>
      <p:ext uri="{BB962C8B-B14F-4D97-AF65-F5344CB8AC3E}">
        <p14:creationId xmlns:p14="http://schemas.microsoft.com/office/powerpoint/2010/main" val="33832265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Parent albatross spends several days at sea catching food for their chicks and bringing it back to the island where their chick is waiting hungry. </a:t>
            </a:r>
          </a:p>
          <a:p>
            <a:r>
              <a:rPr lang="en-US" baseline="0" dirty="0" smtClean="0"/>
              <a:t>Over the last few decades, the issue of increasing concentrations of plastic pollution in the gyres is evident when examining the percentage of chicks which have been found to contain plastic in their stomachs.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21 species of Albatross, 19 of which are threatened to become extinct, due to ingestion of plastic pollution and drowning by getting caught by long-line fishing lines. </a:t>
            </a:r>
          </a:p>
          <a:p>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40</a:t>
            </a:fld>
            <a:endParaRPr lang="en-US"/>
          </a:p>
        </p:txBody>
      </p:sp>
    </p:spTree>
    <p:extLst>
      <p:ext uri="{BB962C8B-B14F-4D97-AF65-F5344CB8AC3E}">
        <p14:creationId xmlns:p14="http://schemas.microsoft.com/office/powerpoint/2010/main" val="10622404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students what kinds of objects they can identify in the image. Explain that they may</a:t>
            </a:r>
            <a:r>
              <a:rPr lang="en-US" baseline="0" dirty="0" smtClean="0"/>
              <a:t> look degraded or different due to time at sea and fouling by marine organisms (when organisms, algae and bacteria settle and grow on an object).</a:t>
            </a:r>
          </a:p>
          <a:p>
            <a:endParaRPr lang="en-US" dirty="0" smtClean="0"/>
          </a:p>
          <a:p>
            <a:r>
              <a:rPr lang="en-US" baseline="0" dirty="0" smtClean="0"/>
              <a:t>Ask your students what other types of plastic items that they use at home or at school may look like food to an albatross.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42</a:t>
            </a:fld>
            <a:endParaRPr lang="en-US"/>
          </a:p>
        </p:txBody>
      </p:sp>
    </p:spTree>
    <p:extLst>
      <p:ext uri="{BB962C8B-B14F-4D97-AF65-F5344CB8AC3E}">
        <p14:creationId xmlns:p14="http://schemas.microsoft.com/office/powerpoint/2010/main" val="3177446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Indirect</a:t>
            </a:r>
            <a:r>
              <a:rPr lang="en-US" baseline="0" dirty="0" smtClean="0"/>
              <a:t> effects of plastic pollution include chemical pollution and the transportation of species which grow on plastic across oceans to new habitats. This second point may have strong impacts on the ecology of marine environments by introducing invasive species. These are species which are introduced to a new environment where they have no natural predators. Because their population is not controlled they can reproduce to great numbers and take over, or outcompete, (a) native species.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neustonic plastics are allowing sea skaters (image) to increase in population size by providing much more surface area/objects on which to lay their eggs.</a:t>
            </a:r>
            <a:r>
              <a:rPr lang="en-US" sz="1200" b="0" i="0" kern="1200" dirty="0" smtClean="0">
                <a:solidFill>
                  <a:schemeClr val="tx1"/>
                </a:solidFill>
                <a:effectLst/>
                <a:latin typeface="+mn-lt"/>
                <a:ea typeface="+mn-ea"/>
                <a:cs typeface="+mn-cs"/>
              </a:rPr>
              <a:t> (Goldstein, Rosenberg &amp; Cheng. 2012. Increased oceanic microplastic debris enhances </a:t>
            </a:r>
            <a:r>
              <a:rPr lang="en-US" sz="1200" b="0" i="0" kern="1200" dirty="0" err="1" smtClean="0">
                <a:solidFill>
                  <a:schemeClr val="tx1"/>
                </a:solidFill>
                <a:effectLst/>
                <a:latin typeface="+mn-lt"/>
                <a:ea typeface="+mn-ea"/>
                <a:cs typeface="+mn-cs"/>
              </a:rPr>
              <a:t>oviposition</a:t>
            </a:r>
            <a:r>
              <a:rPr lang="en-US" sz="1200" b="0" i="0" kern="1200" dirty="0" smtClean="0">
                <a:solidFill>
                  <a:schemeClr val="tx1"/>
                </a:solidFill>
                <a:effectLst/>
                <a:latin typeface="+mn-lt"/>
                <a:ea typeface="+mn-ea"/>
                <a:cs typeface="+mn-cs"/>
              </a:rPr>
              <a:t> in an endemic pelagic insect. Biology Letters. </a:t>
            </a:r>
            <a:r>
              <a:rPr lang="en-US" sz="1200" b="0" i="0" u="none" strike="noStrike" kern="1200" dirty="0" smtClean="0">
                <a:solidFill>
                  <a:schemeClr val="tx1"/>
                </a:solidFill>
                <a:effectLst/>
                <a:latin typeface="+mn-lt"/>
                <a:ea typeface="+mn-ea"/>
                <a:cs typeface="+mn-cs"/>
                <a:hlinkClick r:id="rId3"/>
              </a:rPr>
              <a:t>http://dx.doi.org/10.1098/rsbl.2012.0298</a:t>
            </a:r>
            <a:r>
              <a:rPr lang="en-US" sz="1200" b="0" i="0" u="none" strike="noStrike" kern="1200" dirty="0" smtClean="0">
                <a:solidFill>
                  <a:schemeClr val="tx1"/>
                </a:solidFill>
                <a:effectLst/>
                <a:latin typeface="+mn-lt"/>
                <a:ea typeface="+mn-ea"/>
                <a:cs typeface="+mn-cs"/>
              </a:rPr>
              <a:t>)</a:t>
            </a:r>
            <a:endParaRPr lang="en-US" dirty="0" smtClean="0"/>
          </a:p>
          <a:p>
            <a:endParaRPr lang="en-US" baseline="0" dirty="0" smtClean="0"/>
          </a:p>
          <a:p>
            <a:endParaRPr lang="en-US" baseline="0" dirty="0" smtClean="0"/>
          </a:p>
          <a:p>
            <a:r>
              <a:rPr lang="en-US" baseline="0" dirty="0" smtClean="0"/>
              <a:t>In this section we will focus on chemical pollution. </a:t>
            </a:r>
          </a:p>
          <a:p>
            <a:endParaRPr lang="en-US" baseline="0" dirty="0" smtClean="0"/>
          </a:p>
          <a:p>
            <a:r>
              <a:rPr lang="en-US" baseline="0" dirty="0" smtClean="0"/>
              <a:t>Can your students brainstorm any additional indirect effects of plastic pollution?  </a:t>
            </a:r>
          </a:p>
          <a:p>
            <a:endParaRPr lang="en-US" baseline="0" dirty="0" smtClean="0"/>
          </a:p>
        </p:txBody>
      </p:sp>
      <p:sp>
        <p:nvSpPr>
          <p:cNvPr id="4" name="Slide Number Placeholder 3"/>
          <p:cNvSpPr>
            <a:spLocks noGrp="1"/>
          </p:cNvSpPr>
          <p:nvPr>
            <p:ph type="sldNum" sz="quarter" idx="10"/>
          </p:nvPr>
        </p:nvSpPr>
        <p:spPr/>
        <p:txBody>
          <a:bodyPr/>
          <a:lstStyle/>
          <a:p>
            <a:fld id="{29181280-2F3E-45B2-B646-52B3682469F0}" type="slidenum">
              <a:rPr lang="en-US" smtClean="0"/>
              <a:t>43</a:t>
            </a:fld>
            <a:endParaRPr lang="en-US"/>
          </a:p>
        </p:txBody>
      </p:sp>
    </p:spTree>
    <p:extLst>
      <p:ext uri="{BB962C8B-B14F-4D97-AF65-F5344CB8AC3E}">
        <p14:creationId xmlns:p14="http://schemas.microsoft.com/office/powerpoint/2010/main" val="31122173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a:t>
            </a:r>
            <a:r>
              <a:rPr lang="en-US" baseline="0" dirty="0" smtClean="0"/>
              <a:t> to its chemical structure, plastic repels water. Many toxic chemicals are also hydrophobic. This allows many types of chemicals which pollute the ocean to attach to the outside of plastic pieces.  This process is called </a:t>
            </a:r>
            <a:r>
              <a:rPr lang="en-US" baseline="0" dirty="0" err="1" smtClean="0"/>
              <a:t>a</a:t>
            </a:r>
            <a:r>
              <a:rPr lang="en-US" b="1" baseline="0" dirty="0" err="1" smtClean="0"/>
              <a:t>d</a:t>
            </a:r>
            <a:r>
              <a:rPr lang="en-US" baseline="0" dirty="0" err="1" smtClean="0"/>
              <a:t>sorbtion</a:t>
            </a:r>
            <a:r>
              <a:rPr lang="en-US" baseline="0" dirty="0" smtClean="0"/>
              <a:t> (not a</a:t>
            </a:r>
            <a:r>
              <a:rPr lang="en-US" b="1" baseline="0" dirty="0" smtClean="0"/>
              <a:t>b</a:t>
            </a:r>
            <a:r>
              <a:rPr lang="en-US" baseline="0" dirty="0" smtClean="0"/>
              <a:t>sorption!).</a:t>
            </a:r>
          </a:p>
          <a:p>
            <a:endParaRPr lang="en-US" baseline="0" dirty="0" smtClean="0"/>
          </a:p>
          <a:p>
            <a:r>
              <a:rPr lang="en-US" baseline="0" dirty="0" smtClean="0"/>
              <a:t>The smaller pieces into which an object has broken down, the more surface area there is for pollutants to adsorb onto the plastic. Also, degraded pieces normally have a rougher surface area, which has the same effect. (See three panel image of weathered polypropylene and polyethylene). </a:t>
            </a:r>
          </a:p>
          <a:p>
            <a:endParaRPr lang="en-US" baseline="0" dirty="0" smtClean="0"/>
          </a:p>
          <a:p>
            <a:r>
              <a:rPr lang="en-US" baseline="0" dirty="0" smtClean="0"/>
              <a:t>Small plastic fragments and </a:t>
            </a:r>
            <a:r>
              <a:rPr lang="en-US" baseline="0" dirty="0" err="1" smtClean="0"/>
              <a:t>nurdles</a:t>
            </a:r>
            <a:r>
              <a:rPr lang="en-US" baseline="0" dirty="0" smtClean="0"/>
              <a:t> become highly toxic and may harm any organism when ingested if toxins are transferred to the tissues of the organism.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9181280-2F3E-45B2-B646-52B3682469F0}" type="slidenum">
              <a:rPr lang="en-US" smtClean="0"/>
              <a:t>44</a:t>
            </a:fld>
            <a:endParaRPr lang="en-US"/>
          </a:p>
        </p:txBody>
      </p:sp>
    </p:spTree>
    <p:extLst>
      <p:ext uri="{BB962C8B-B14F-4D97-AF65-F5344CB8AC3E}">
        <p14:creationId xmlns:p14="http://schemas.microsoft.com/office/powerpoint/2010/main" val="1347315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chemicals which are transferred to organisms via plastics become scavenged from the water during the time the plastic is in the ocean. They are not initially on the plastic, they are picked up over time, onto the surface of the plastics. </a:t>
            </a:r>
          </a:p>
          <a:p>
            <a:endParaRPr lang="en-US" baseline="0" dirty="0" smtClean="0"/>
          </a:p>
          <a:p>
            <a:r>
              <a:rPr lang="en-US" baseline="0" dirty="0" smtClean="0"/>
              <a:t>Two types of these chemicals are Persistent organic pollutants (persistent= don’t degrade quickly, organic=contain carbon) and pesticides.</a:t>
            </a:r>
          </a:p>
          <a:p>
            <a:endParaRPr lang="en-US" baseline="0" dirty="0" smtClean="0"/>
          </a:p>
          <a:p>
            <a:r>
              <a:rPr lang="en-US" baseline="0" dirty="0" smtClean="0"/>
              <a:t>One example of POPs are PCBs. These are relatively large compounds which are used by humans as coolants, fluids for motors, etc. They  are lipophilic and carcinogenic.</a:t>
            </a:r>
          </a:p>
          <a:p>
            <a:endParaRPr lang="en-US" baseline="0" dirty="0" smtClean="0"/>
          </a:p>
          <a:p>
            <a:r>
              <a:rPr lang="en-US" baseline="0" dirty="0" smtClean="0"/>
              <a:t>Many pesticides are also POPs.  Commonly found on plastic debris is DDT. You may have heard of this famous chemical and how it severely affected the bald eagle and brown pelican populations of California, by causing their egg shells to become too thin. Although DDT is no longer legal to use as an insecticide, its still remains in the environment from use before 1972 when it was banned in the US.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9181280-2F3E-45B2-B646-52B3682469F0}" type="slidenum">
              <a:rPr lang="en-US" smtClean="0"/>
              <a:t>45</a:t>
            </a:fld>
            <a:endParaRPr lang="en-US"/>
          </a:p>
        </p:txBody>
      </p:sp>
    </p:spTree>
    <p:extLst>
      <p:ext uri="{BB962C8B-B14F-4D97-AF65-F5344CB8AC3E}">
        <p14:creationId xmlns:p14="http://schemas.microsoft.com/office/powerpoint/2010/main" val="20514524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International Pellet</a:t>
            </a:r>
            <a:r>
              <a:rPr lang="en-US" i="1" baseline="0" dirty="0" smtClean="0"/>
              <a:t> Watch </a:t>
            </a:r>
            <a:r>
              <a:rPr lang="en-US" baseline="0" dirty="0" smtClean="0"/>
              <a:t>is a group which collects samples of plastic </a:t>
            </a:r>
            <a:r>
              <a:rPr lang="en-US" baseline="0" dirty="0" err="1" smtClean="0"/>
              <a:t>nurdles</a:t>
            </a:r>
            <a:r>
              <a:rPr lang="en-US" baseline="0" dirty="0" smtClean="0"/>
              <a:t> from beaches around the world. They analyze the samples for various toxins. </a:t>
            </a:r>
          </a:p>
          <a:p>
            <a:r>
              <a:rPr lang="en-US" baseline="0" dirty="0" smtClean="0"/>
              <a:t>Here the concentrations of PCBs on beached plastics are plotted on a world map.</a:t>
            </a:r>
          </a:p>
          <a:p>
            <a:endParaRPr lang="en-US" baseline="0" dirty="0" smtClean="0"/>
          </a:p>
          <a:p>
            <a:r>
              <a:rPr lang="en-US" baseline="0" dirty="0" smtClean="0"/>
              <a:t>Ask your students “Where are the highest PCB concentrations on pellets found in the world?”</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46</a:t>
            </a:fld>
            <a:endParaRPr lang="en-US"/>
          </a:p>
        </p:txBody>
      </p:sp>
    </p:spTree>
    <p:extLst>
      <p:ext uri="{BB962C8B-B14F-4D97-AF65-F5344CB8AC3E}">
        <p14:creationId xmlns:p14="http://schemas.microsoft.com/office/powerpoint/2010/main" val="32330116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the concentrations of DDT on the same pellets are shown. Also, the two chemicals which DDT breaks down into, DDD and DDE, are plotted. These breakdown products/ metabolites of DDT are also toxic. They have basically the same chemical structure, but have two and one chlorine attached respectively, instead of 3 (refer to slide 45). </a:t>
            </a:r>
          </a:p>
          <a:p>
            <a:endParaRPr lang="en-US" baseline="0" dirty="0" smtClean="0"/>
          </a:p>
          <a:p>
            <a:r>
              <a:rPr lang="en-US" baseline="0" dirty="0" smtClean="0"/>
              <a:t>As you can see from the maps, the concentration of these chemicals are not the same in all parts of the ocean.  </a:t>
            </a:r>
          </a:p>
          <a:p>
            <a:endParaRPr lang="en-US" baseline="0" dirty="0" smtClean="0"/>
          </a:p>
          <a:p>
            <a:r>
              <a:rPr lang="en-US" baseline="0" dirty="0" smtClean="0"/>
              <a:t>Ask your students, “What was the largest total concentration of DDTs on pellets found in LA?”</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47</a:t>
            </a:fld>
            <a:endParaRPr lang="en-US"/>
          </a:p>
        </p:txBody>
      </p:sp>
    </p:spTree>
    <p:extLst>
      <p:ext uri="{BB962C8B-B14F-4D97-AF65-F5344CB8AC3E}">
        <p14:creationId xmlns:p14="http://schemas.microsoft.com/office/powerpoint/2010/main" val="2241125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Plastic objects can have a huge variety of uses, appearances, and applications. To change the physical properties of a preproduction level plastic (pure polyethylene) so that it is best suited for the item being made, additives (special chemicals) are added during production. </a:t>
            </a:r>
            <a:r>
              <a:rPr lang="en-US" dirty="0" smtClean="0"/>
              <a:t>These are often toxic especially</a:t>
            </a:r>
            <a:r>
              <a:rPr lang="en-US" baseline="0" dirty="0" smtClean="0"/>
              <a:t> when they leach (leak) out of the plastic complex during heating and degradation. </a:t>
            </a:r>
          </a:p>
          <a:p>
            <a:endParaRPr lang="en-US" baseline="0" dirty="0" smtClean="0"/>
          </a:p>
          <a:p>
            <a:r>
              <a:rPr lang="en-US" baseline="0" dirty="0" smtClean="0"/>
              <a:t>Examples are plasticizers which make plastic more flexible and flame retardants which make plastics resistant to burning.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Many plastic monomers are also toxic. For example, BPA which is used to make hard clear plastics (epoxy resins and polycarbonate plastics, e.g. in hard clear water canteens) is an endocrine disruptor. This means that its chemical structure causes it to act like a hormone inside an organism, e.g. fish, birds and humans. Endocrine disruptors operate and can be very detrimental at extremely small concentrations.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i="1" dirty="0" smtClean="0">
                <a:effectLst/>
              </a:rPr>
              <a:t>European </a:t>
            </a:r>
            <a:r>
              <a:rPr lang="en-US" i="1" dirty="0" err="1" smtClean="0">
                <a:effectLst/>
              </a:rPr>
              <a:t>Commision</a:t>
            </a:r>
            <a:r>
              <a:rPr lang="en-US" i="1" dirty="0" smtClean="0">
                <a:effectLst/>
              </a:rPr>
              <a:t>. Science for Environment Policy: DG Environment News Alert Service Plastic Waste : Ecological and Human Health Impacts</a:t>
            </a:r>
            <a:r>
              <a:rPr lang="en-US" dirty="0" smtClean="0">
                <a:effectLst/>
              </a:rPr>
              <a:t>. (2011). (p. 41). Retrieved from http://ec.europa.eu/environment/integration/research/newsalert/pdf/IR1.pdf</a:t>
            </a:r>
            <a:r>
              <a:rPr lang="en-US" baseline="0" dirty="0" smtClean="0"/>
              <a:t>)</a:t>
            </a:r>
          </a:p>
        </p:txBody>
      </p:sp>
      <p:sp>
        <p:nvSpPr>
          <p:cNvPr id="4" name="Slide Number Placeholder 3"/>
          <p:cNvSpPr>
            <a:spLocks noGrp="1"/>
          </p:cNvSpPr>
          <p:nvPr>
            <p:ph type="sldNum" sz="quarter" idx="10"/>
          </p:nvPr>
        </p:nvSpPr>
        <p:spPr/>
        <p:txBody>
          <a:bodyPr/>
          <a:lstStyle/>
          <a:p>
            <a:fld id="{29181280-2F3E-45B2-B646-52B3682469F0}" type="slidenum">
              <a:rPr lang="en-US" smtClean="0"/>
              <a:t>48</a:t>
            </a:fld>
            <a:endParaRPr lang="en-US"/>
          </a:p>
        </p:txBody>
      </p:sp>
    </p:spTree>
    <p:extLst>
      <p:ext uri="{BB962C8B-B14F-4D97-AF65-F5344CB8AC3E}">
        <p14:creationId xmlns:p14="http://schemas.microsoft.com/office/powerpoint/2010/main" val="26921021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Styrofoam</a:t>
            </a:r>
            <a:r>
              <a:rPr lang="en-US" baseline="0" dirty="0" smtClean="0"/>
              <a:t> is the common name for expanded polystyrene. </a:t>
            </a:r>
          </a:p>
          <a:p>
            <a:r>
              <a:rPr lang="en-US" baseline="0" dirty="0" smtClean="0"/>
              <a:t>Styrene is the monomer which forms polystyrene polymers. </a:t>
            </a:r>
          </a:p>
          <a:p>
            <a:endParaRPr lang="en-US" baseline="0" dirty="0" smtClean="0"/>
          </a:p>
          <a:p>
            <a:r>
              <a:rPr lang="en-US" baseline="0" dirty="0" smtClean="0"/>
              <a:t>As you have most likely experienced, Styrofoam floats in the water. It does this because during production, tiny air bubbles are trapped between the polymer chains. </a:t>
            </a:r>
          </a:p>
          <a:p>
            <a:endParaRPr lang="en-US" baseline="0" dirty="0" smtClean="0"/>
          </a:p>
          <a:p>
            <a:r>
              <a:rPr lang="en-US" baseline="0" dirty="0" smtClean="0"/>
              <a:t>The styrene polymer actually has a slightly higher density than seawater.   This is likely enough of a difference (1.06-1.03 </a:t>
            </a:r>
            <a:r>
              <a:rPr lang="en-US" dirty="0" smtClean="0"/>
              <a:t> g/cm</a:t>
            </a:r>
            <a:r>
              <a:rPr lang="en-US" baseline="30000" dirty="0" smtClean="0"/>
              <a:t>3 </a:t>
            </a:r>
            <a:r>
              <a:rPr lang="en-US" baseline="0" dirty="0" smtClean="0"/>
              <a:t>) for the polystyrene to sink through the water column if polymer pieces break off from the Styrofoam because of fouling and UV degradation. (http://news.nationalgeographic.com/news/2009/08/090820-plastic-decomposes-oceans-seas.html) </a:t>
            </a:r>
          </a:p>
          <a:p>
            <a:endParaRPr lang="en-US" baseline="0" dirty="0" smtClean="0"/>
          </a:p>
          <a:p>
            <a:r>
              <a:rPr lang="en-US" baseline="0" dirty="0" smtClean="0"/>
              <a:t>Ask your students what they think may happen to a styrene monomer if it becomes detached from the polymer chain. (Styrene has a lower density than seawater, so it may be expected to float towards the surface.)</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49</a:t>
            </a:fld>
            <a:endParaRPr lang="en-US"/>
          </a:p>
        </p:txBody>
      </p:sp>
    </p:spTree>
    <p:extLst>
      <p:ext uri="{BB962C8B-B14F-4D97-AF65-F5344CB8AC3E}">
        <p14:creationId xmlns:p14="http://schemas.microsoft.com/office/powerpoint/2010/main" val="42038447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pollutants</a:t>
            </a:r>
            <a:r>
              <a:rPr lang="en-US" baseline="0" dirty="0" smtClean="0"/>
              <a:t> found </a:t>
            </a:r>
            <a:r>
              <a:rPr lang="en-US" baseline="0" dirty="0" err="1" smtClean="0"/>
              <a:t>adsorped</a:t>
            </a:r>
            <a:r>
              <a:rPr lang="en-US" baseline="0" dirty="0" smtClean="0"/>
              <a:t> onto or found in plastic are only going to be harmful to an organism if the chemical environment inside the organism allows the release of the chemical from the plastic and the subsequent movement of the compound into the organism’s cells/tissues. </a:t>
            </a:r>
          </a:p>
          <a:p>
            <a:endParaRPr lang="en-US" baseline="0" dirty="0" smtClean="0"/>
          </a:p>
          <a:p>
            <a:r>
              <a:rPr lang="en-US" baseline="0" dirty="0" smtClean="0"/>
              <a:t>Once inside the organism’s cells, most toxins will be successfully removed from the cells by the organisms natural defense system. Since most of the toxins found in/on plastic are </a:t>
            </a:r>
            <a:r>
              <a:rPr lang="en-US" baseline="0" dirty="0" err="1" smtClean="0"/>
              <a:t>lipophillic</a:t>
            </a:r>
            <a:r>
              <a:rPr lang="en-US" baseline="0" dirty="0" smtClean="0"/>
              <a:t> (fat-loving) the organisms will store these toxin in its fat reserves to minimize contact of the toxin with parts of the cell/organism where it can be damaging. </a:t>
            </a:r>
          </a:p>
          <a:p>
            <a:r>
              <a:rPr lang="en-US" baseline="0" dirty="0" smtClean="0"/>
              <a:t>However, at a certain concentration, a toxin will be harmful to an organism, especially if it is later released, or can no longer be stored in the fat reserves. </a:t>
            </a:r>
          </a:p>
          <a:p>
            <a:r>
              <a:rPr lang="en-US" baseline="0" dirty="0" smtClean="0"/>
              <a:t>Many of the toxins we have discussed are carcinogenic (they cause cancer) which eventually leads to the death of the organism. Others are toxic/lethal because they mimic hormones naturally produced by  the organism, and thereby disrupt the biochemistry and vital functions of the organism. </a:t>
            </a:r>
          </a:p>
          <a:p>
            <a:r>
              <a:rPr lang="en-US" baseline="0" dirty="0" smtClean="0"/>
              <a:t>Other toxins are lethal because they contain trace metals which are very harmful inside an organism when the concentration becomes too high because of their highly reactive nature. </a:t>
            </a:r>
          </a:p>
          <a:p>
            <a:endParaRPr lang="en-US" baseline="0" dirty="0" smtClean="0"/>
          </a:p>
          <a:p>
            <a:r>
              <a:rPr lang="en-US" baseline="0" dirty="0" smtClean="0"/>
              <a:t>A further implication of chemical pollution is the transfer of toxins accumulated in a mother to the offspring. In bearing young, mothers transfer much of their fat and nutrient reserves (energy) to their young embryo. As we discussed many of the toxins found on/in plastic are stored in the organisms fat cells, the toxins are thus transferred in high concentrations to the young often leading to the infertility or death of the offspring before or after birth.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50</a:t>
            </a:fld>
            <a:endParaRPr lang="en-US"/>
          </a:p>
        </p:txBody>
      </p:sp>
    </p:spTree>
    <p:extLst>
      <p:ext uri="{BB962C8B-B14F-4D97-AF65-F5344CB8AC3E}">
        <p14:creationId xmlns:p14="http://schemas.microsoft.com/office/powerpoint/2010/main" val="1042830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Plastic is made out of the same thing</a:t>
            </a:r>
            <a:r>
              <a:rPr lang="en-US" baseline="0" dirty="0" smtClean="0"/>
              <a:t> which we use to drive our cars. It is a limited resource!!! This means that there is a finite amount of it on earth, and it does not regenerate as quickly are we are using it. Fossil fuels were formed over millions of years, but we are pumping it out of the ground at a rate of about 88 million  barrels/ day or 3.5 billion gallons each day!!  This could not go on indefinitely even if the entire globe was filled with petroleum (which it isn’t).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5</a:t>
            </a:fld>
            <a:endParaRPr lang="en-US"/>
          </a:p>
        </p:txBody>
      </p:sp>
    </p:spTree>
    <p:extLst>
      <p:ext uri="{BB962C8B-B14F-4D97-AF65-F5344CB8AC3E}">
        <p14:creationId xmlns:p14="http://schemas.microsoft.com/office/powerpoint/2010/main" val="30194307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Bioavailability</a:t>
            </a:r>
            <a:r>
              <a:rPr lang="en-US" baseline="0" dirty="0" smtClean="0"/>
              <a:t> is the term which describes how available a certain toxin or any other substance is to a living organism. Not all substances are equally taken up by an organism (by ingestion, through its skin, breathing etc.). Bioavailability of a substance depends on both “how much” and “how fast” it is absorbed. </a:t>
            </a:r>
          </a:p>
          <a:p>
            <a:endParaRPr lang="en-US" baseline="0" dirty="0" smtClean="0"/>
          </a:p>
          <a:p>
            <a:r>
              <a:rPr lang="en-US" baseline="0" dirty="0" smtClean="0"/>
              <a:t>Some substances have very low bioavailability which means that they are not easily taken up by an organism. Toxins which are adsorbed to plastic debris, may have low bioavailability because they are “locked” onto the plastic. However, the environmental conditions inside the organism may allow for the release of toxins from the plastic. For example, the stomach has a very low pH (acidic) which may be significant in releasing the toxin and increasing its bioavailability.</a:t>
            </a:r>
          </a:p>
          <a:p>
            <a:endParaRPr lang="en-US" baseline="0" dirty="0" smtClean="0"/>
          </a:p>
          <a:p>
            <a:r>
              <a:rPr lang="en-US" baseline="0" dirty="0" smtClean="0"/>
              <a:t>Bioavailability also depends on the organism and its methods of eating/breathing. Filter-feeders (such as shellfish) get their food by filtering seawater directly. For these organisms toxins on plastics and in seawater, may be more readily absorbed into the tissues of the organism. </a:t>
            </a:r>
          </a:p>
          <a:p>
            <a:endParaRPr lang="en-US" baseline="0" dirty="0" smtClean="0"/>
          </a:p>
          <a:p>
            <a:r>
              <a:rPr lang="en-US" baseline="0" dirty="0" smtClean="0"/>
              <a:t>Studies show that toxins such as PCBs and BPA are in fact accumulated in organisms which ingest plastics (fish, birds, </a:t>
            </a:r>
            <a:r>
              <a:rPr lang="en-US" baseline="0" dirty="0" err="1" smtClean="0"/>
              <a:t>etc</a:t>
            </a:r>
            <a:r>
              <a:rPr lang="en-US" baseline="0" dirty="0" smtClean="0"/>
              <a:t>).</a:t>
            </a:r>
          </a:p>
          <a:p>
            <a:endParaRPr lang="en-US" baseline="0" dirty="0" smtClean="0"/>
          </a:p>
          <a:p>
            <a:r>
              <a:rPr lang="en-US" baseline="0" dirty="0" smtClean="0"/>
              <a:t>(http://www.merriam-webster.com/dictionary/bioavailability)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Teuten</a:t>
            </a:r>
            <a:r>
              <a:rPr lang="en-US" dirty="0" smtClean="0"/>
              <a:t>, E. L., </a:t>
            </a:r>
            <a:r>
              <a:rPr lang="en-US" dirty="0" err="1" smtClean="0"/>
              <a:t>Saquing</a:t>
            </a:r>
            <a:r>
              <a:rPr lang="en-US" dirty="0" smtClean="0"/>
              <a:t>, J. M., </a:t>
            </a:r>
            <a:r>
              <a:rPr lang="en-US" dirty="0" err="1" smtClean="0"/>
              <a:t>Knappe</a:t>
            </a:r>
            <a:r>
              <a:rPr lang="en-US" dirty="0" smtClean="0"/>
              <a:t>, D. R. U., </a:t>
            </a:r>
            <a:r>
              <a:rPr lang="en-US" dirty="0" err="1" smtClean="0"/>
              <a:t>Barlaz</a:t>
            </a:r>
            <a:r>
              <a:rPr lang="en-US" dirty="0" smtClean="0"/>
              <a:t>, M. a, </a:t>
            </a:r>
            <a:r>
              <a:rPr lang="en-US" dirty="0" err="1" smtClean="0"/>
              <a:t>Jonsson</a:t>
            </a:r>
            <a:r>
              <a:rPr lang="en-US" dirty="0" smtClean="0"/>
              <a:t>, S., </a:t>
            </a:r>
            <a:r>
              <a:rPr lang="en-US" dirty="0" err="1" smtClean="0"/>
              <a:t>Björn</a:t>
            </a:r>
            <a:r>
              <a:rPr lang="en-US" dirty="0" smtClean="0"/>
              <a:t>, A., Rowland, S. J., et al. (2009). Transport and release of chemicals from plastics to the environment and to wildlife. </a:t>
            </a:r>
            <a:r>
              <a:rPr lang="en-US" i="1" dirty="0" smtClean="0"/>
              <a:t>Philosophical transactions of the Royal Society of London. Series B, Biological sciences</a:t>
            </a:r>
            <a:r>
              <a:rPr lang="en-US" dirty="0" smtClean="0"/>
              <a:t>, </a:t>
            </a:r>
            <a:r>
              <a:rPr lang="en-US" i="1" dirty="0" smtClean="0"/>
              <a:t>364</a:t>
            </a:r>
            <a:r>
              <a:rPr lang="en-US" dirty="0" smtClean="0"/>
              <a:t>(1526), 2027–45. doi:10.1098/rstb.2008.0284)</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9181280-2F3E-45B2-B646-52B3682469F0}" type="slidenum">
              <a:rPr lang="en-US" smtClean="0"/>
              <a:t>51</a:t>
            </a:fld>
            <a:endParaRPr lang="en-US"/>
          </a:p>
        </p:txBody>
      </p:sp>
    </p:spTree>
    <p:extLst>
      <p:ext uri="{BB962C8B-B14F-4D97-AF65-F5344CB8AC3E}">
        <p14:creationId xmlns:p14="http://schemas.microsoft.com/office/powerpoint/2010/main" val="31942769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fun computer simulation of the process of </a:t>
            </a:r>
            <a:r>
              <a:rPr lang="en-US" dirty="0" err="1" smtClean="0"/>
              <a:t>biomagnification</a:t>
            </a:r>
            <a:r>
              <a:rPr lang="en-US" dirty="0" smtClean="0"/>
              <a:t> follow this link:</a:t>
            </a:r>
            <a:endParaRPr lang="en-US" dirty="0" smtClean="0">
              <a:hlinkClick r:id="rId3"/>
            </a:endParaRPr>
          </a:p>
          <a:p>
            <a:r>
              <a:rPr lang="en-US" dirty="0" smtClean="0">
                <a:hlinkClick r:id="rId3"/>
              </a:rPr>
              <a:t>http://www.montereyinstitute.org/noaa/lesson13/l13la1.html</a:t>
            </a:r>
            <a:r>
              <a:rPr lang="en-US" dirty="0" smtClean="0"/>
              <a:t> </a:t>
            </a:r>
          </a:p>
          <a:p>
            <a:r>
              <a:rPr lang="en-US" dirty="0" smtClean="0"/>
              <a:t>(Read the instructions</a:t>
            </a:r>
            <a:r>
              <a:rPr lang="en-US" baseline="0" dirty="0" smtClean="0"/>
              <a:t> and either have your students read them too, or explain the exercise to them. Perhaps have one student come up and play the game. Have a different student repeat the game and discuss how the results may have been different and why.</a:t>
            </a:r>
            <a:r>
              <a:rPr lang="en-US" dirty="0" smtClean="0"/>
              <a:t>) </a:t>
            </a:r>
          </a:p>
          <a:p>
            <a:endParaRPr lang="en-US" dirty="0" smtClean="0"/>
          </a:p>
          <a:p>
            <a:r>
              <a:rPr lang="en-US" dirty="0" smtClean="0"/>
              <a:t>Once</a:t>
            </a:r>
            <a:r>
              <a:rPr lang="en-US" baseline="0" dirty="0" smtClean="0"/>
              <a:t> an organism is contaminated with toxins, these toxins can move up the food chain, when a predator eats the contaminated prey. Generally, as one moves to higher trophic levels (secondary consumers and top predators) the concentrations of contaminants increases exponentially. This is because with each increase in trophic level, the amount of energy that the predator gets from each prey is lower than the lower trophic level. Therefore, predators higher on the food chain must eat larger amounts of prey (each potentially containing contaminants from all the previous trophic levels). In this way the toxins accumulate in the top predators (in marine ecosystems, these are the mammals like sharks and seals, and birds). </a:t>
            </a:r>
          </a:p>
          <a:p>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52</a:t>
            </a:fld>
            <a:endParaRPr lang="en-US"/>
          </a:p>
        </p:txBody>
      </p:sp>
    </p:spTree>
    <p:extLst>
      <p:ext uri="{BB962C8B-B14F-4D97-AF65-F5344CB8AC3E}">
        <p14:creationId xmlns:p14="http://schemas.microsoft.com/office/powerpoint/2010/main" val="24750408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53</a:t>
            </a:fld>
            <a:endParaRPr lang="en-US"/>
          </a:p>
        </p:txBody>
      </p:sp>
    </p:spTree>
    <p:extLst>
      <p:ext uri="{BB962C8B-B14F-4D97-AF65-F5344CB8AC3E}">
        <p14:creationId xmlns:p14="http://schemas.microsoft.com/office/powerpoint/2010/main" val="38065413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learned about the</a:t>
            </a:r>
            <a:r>
              <a:rPr lang="en-US" baseline="0" dirty="0" smtClean="0"/>
              <a:t> properties of plastic in detail, about the ocean environment, and about the effects of plastic on marine ecosystems, you may be asking yourself what you can do to minimize your plastic waste output and your impact on the ocean plastic pollution situation. </a:t>
            </a:r>
          </a:p>
          <a:p>
            <a:r>
              <a:rPr lang="en-US" baseline="0" dirty="0" smtClean="0"/>
              <a:t>This fourth and final part of the presentation will discuss the social aspect of the plastic pollution issue; the most important part!! This problem exists due to the careless actions of humans all over the globe. Many small mistakes, a plastic spoon left on the street here, an unnecessary straw there, and the pile adds up. Even the plastic that you recycle or which ends up in a landfill has the potential to end up in the ocean, which is downhill from everywhere.  The worst part is that our society today makes it EXTREMELY difficult to avoid using plastic. We often don’t have a choice. For one small example, where can you by milk in a glass bottle these days?! </a:t>
            </a:r>
          </a:p>
          <a:p>
            <a:endParaRPr lang="en-US" baseline="0" dirty="0" smtClean="0"/>
          </a:p>
          <a:p>
            <a:r>
              <a:rPr lang="en-US" baseline="0" dirty="0" smtClean="0"/>
              <a:t>We will start by discussing the trend in plastic production over the last few years. We will look at what you can do to reduce your plastic use, and talk about being a leader and role-model in your community and acting responsibly.   </a:t>
            </a:r>
          </a:p>
        </p:txBody>
      </p:sp>
      <p:sp>
        <p:nvSpPr>
          <p:cNvPr id="4" name="Slide Number Placeholder 3"/>
          <p:cNvSpPr>
            <a:spLocks noGrp="1"/>
          </p:cNvSpPr>
          <p:nvPr>
            <p:ph type="sldNum" sz="quarter" idx="10"/>
          </p:nvPr>
        </p:nvSpPr>
        <p:spPr/>
        <p:txBody>
          <a:bodyPr/>
          <a:lstStyle/>
          <a:p>
            <a:fld id="{29181280-2F3E-45B2-B646-52B3682469F0}" type="slidenum">
              <a:rPr lang="en-US" smtClean="0"/>
              <a:t>54</a:t>
            </a:fld>
            <a:endParaRPr lang="en-US"/>
          </a:p>
        </p:txBody>
      </p:sp>
    </p:spTree>
    <p:extLst>
      <p:ext uri="{BB962C8B-B14F-4D97-AF65-F5344CB8AC3E}">
        <p14:creationId xmlns:p14="http://schemas.microsoft.com/office/powerpoint/2010/main" val="3549331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annual plastic</a:t>
            </a:r>
            <a:r>
              <a:rPr lang="en-US" baseline="0" dirty="0" smtClean="0"/>
              <a:t> production of the world has increased dramatically in the last 60 years. 60 years ago, when your parents were very young or not yet born, plastic as we know it today was still not an ordinary household material. At that time, world production was about 5 million tons a year. Now, almost 300 million tons of plastic are produced each year; and much of it for items that we use for between 5 and 60 minutes, or which we don’t “use” at all, we just unwrap the plastic and throw it away, our attention now focused on whatever was packaged in the plastic. </a:t>
            </a:r>
          </a:p>
          <a:p>
            <a:endParaRPr lang="en-US" baseline="0" dirty="0" smtClean="0"/>
          </a:p>
          <a:p>
            <a:r>
              <a:rPr lang="en-US" baseline="0" dirty="0" smtClean="0"/>
              <a:t>It is these items which are a waste and burden on the environment (both petroleum demand and debris). It is these items which we can do with out or find alternatives for.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55</a:t>
            </a:fld>
            <a:endParaRPr lang="en-US"/>
          </a:p>
        </p:txBody>
      </p:sp>
    </p:spTree>
    <p:extLst>
      <p:ext uri="{BB962C8B-B14F-4D97-AF65-F5344CB8AC3E}">
        <p14:creationId xmlns:p14="http://schemas.microsoft.com/office/powerpoint/2010/main" val="33691164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 probably heard</a:t>
            </a:r>
            <a:r>
              <a:rPr lang="en-US" baseline="0" dirty="0" smtClean="0"/>
              <a:t> of the 3 R’s, Reduce Reuse Recycle, but we’d like to propose the 5 R’s as a new and improved version. We are just adding Refuse to the beginning and Redesign to the end. </a:t>
            </a:r>
          </a:p>
          <a:p>
            <a:endParaRPr lang="en-US" baseline="0" dirty="0" smtClean="0"/>
          </a:p>
          <a:p>
            <a:r>
              <a:rPr lang="en-US" baseline="0" dirty="0" smtClean="0"/>
              <a:t>Refuse means: DON’T USE IT AT ALL IF YOU DON’T HAVE TO! There are so many plastic items that we use every day but which we really don’t need to use. Every time you go shopping, think about each product and whether you actually need the item wrapped in plastic, inside plastic, inside plastic...  When you eat out or get something to drink, make sure you ask for a glass cup, or bring your own reusable mug. Maybe we are just feeling lazy and use a plastic cup instead of a glass one, so we don’t have to wash it afterwards. Next time you think about doing this, think about how you may be affecting the environment, and your future. </a:t>
            </a:r>
          </a:p>
          <a:p>
            <a:endParaRPr lang="en-US" baseline="0" dirty="0" smtClean="0"/>
          </a:p>
          <a:p>
            <a:r>
              <a:rPr lang="en-US" baseline="0" dirty="0" smtClean="0"/>
              <a:t>Reduce means: If you can’t get around using the plastic item, use the minimum amount that you need. With so many people on Earth, we cannot afford to use more than we absolutely need. This may not appear to be true, but many consequences of our actions are invisible to us because they happen elsewhere, (e.g. in the middle of the ocean) or they only occur later in time. Think about what and how much you really need, next time pack your lunch with plastic baggies. </a:t>
            </a:r>
          </a:p>
          <a:p>
            <a:endParaRPr lang="en-US" baseline="0" dirty="0" smtClean="0"/>
          </a:p>
          <a:p>
            <a:r>
              <a:rPr lang="en-US" baseline="0" dirty="0" smtClean="0"/>
              <a:t>Reuse means: Plastic is a very inert substance. It can be cleaned easily, and reused multiple times for the same or a different purpose. Next time you pack your lunch, maybe you could use the same bag for your sandwich as you used yesterday instead of grabbing a new one. Maybe you could even use the same bag for a week. Better yet, use a reusable container!!!  THINK OUTSIDE OF THE BOX! Society has provided us with easy but wasteful solutions, which are often by no means justified. </a:t>
            </a:r>
          </a:p>
          <a:p>
            <a:endParaRPr lang="en-US" baseline="0" dirty="0" smtClean="0"/>
          </a:p>
          <a:p>
            <a:r>
              <a:rPr lang="en-US" baseline="0" dirty="0" smtClean="0"/>
              <a:t>Recycle means: When you can’t use the plastic anymore or for anything else,  recycle it appropriately. Check out your county’s recycling program and rules (on next slide). It is important to follow these rules, because the more things which are put in the recycle bin which can’t actually be recycled, the less the recyclable objects can be efficiently recycled. Unfortunately, much of the plastic we use cannot be recycled in the end, either because multiple plastics are used and it is too difficult to separate, distinguish the different types. This is just another reason to reduce your use in the first place. </a:t>
            </a:r>
          </a:p>
          <a:p>
            <a:endParaRPr lang="en-US" baseline="0" dirty="0" smtClean="0"/>
          </a:p>
          <a:p>
            <a:r>
              <a:rPr lang="en-US" baseline="0" dirty="0" smtClean="0"/>
              <a:t>Redesign means: Change your lifestyle to a plastic sustainable one! BE CREATIVE, think about different solutions to reduce your need for plastics. </a:t>
            </a:r>
          </a:p>
          <a:p>
            <a:r>
              <a:rPr lang="en-US" baseline="0" dirty="0" smtClean="0"/>
              <a:t>HAVE FUN, CHALLENGE YOURSELF!</a:t>
            </a:r>
          </a:p>
          <a:p>
            <a:endParaRPr lang="en-US" baseline="0" dirty="0" smtClean="0"/>
          </a:p>
          <a:p>
            <a:r>
              <a:rPr lang="en-US" baseline="0" dirty="0" smtClean="0"/>
              <a:t>Check out this link to get your creative juices flowing: (http://dpw.lacounty.gov/epd/rethinkla/)</a:t>
            </a:r>
          </a:p>
          <a:p>
            <a:endParaRPr lang="en-US" baseline="0" dirty="0" smtClean="0"/>
          </a:p>
        </p:txBody>
      </p:sp>
      <p:sp>
        <p:nvSpPr>
          <p:cNvPr id="4" name="Slide Number Placeholder 3"/>
          <p:cNvSpPr>
            <a:spLocks noGrp="1"/>
          </p:cNvSpPr>
          <p:nvPr>
            <p:ph type="sldNum" sz="quarter" idx="10"/>
          </p:nvPr>
        </p:nvSpPr>
        <p:spPr/>
        <p:txBody>
          <a:bodyPr/>
          <a:lstStyle/>
          <a:p>
            <a:fld id="{29181280-2F3E-45B2-B646-52B3682469F0}" type="slidenum">
              <a:rPr lang="en-US" smtClean="0"/>
              <a:t>56</a:t>
            </a:fld>
            <a:endParaRPr lang="en-US"/>
          </a:p>
        </p:txBody>
      </p:sp>
    </p:spTree>
    <p:extLst>
      <p:ext uri="{BB962C8B-B14F-4D97-AF65-F5344CB8AC3E}">
        <p14:creationId xmlns:p14="http://schemas.microsoft.com/office/powerpoint/2010/main" val="8929179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57</a:t>
            </a:fld>
            <a:endParaRPr lang="en-US"/>
          </a:p>
        </p:txBody>
      </p:sp>
    </p:spTree>
    <p:extLst>
      <p:ext uri="{BB962C8B-B14F-4D97-AF65-F5344CB8AC3E}">
        <p14:creationId xmlns:p14="http://schemas.microsoft.com/office/powerpoint/2010/main" val="19616351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there are so many</a:t>
            </a:r>
            <a:r>
              <a:rPr lang="en-US" baseline="0" dirty="0" smtClean="0"/>
              <a:t> alternatives to the plastic we use daily. Search the web for different ideas, lists, tips, and come up with your own. There is no end to the possibilities! Talk with your family and friends about changing your home lifestyle to use less plastic. With your whole family onboard it will be no problem to keep up your new lifestyle. </a:t>
            </a:r>
          </a:p>
          <a:p>
            <a:endParaRPr lang="en-US" baseline="0" dirty="0" smtClean="0"/>
          </a:p>
          <a:p>
            <a:r>
              <a:rPr lang="en-US" baseline="0" dirty="0" smtClean="0"/>
              <a:t>Even one simple action, such as purchasing a reusable water bottle, will greatly reduce the amount of plastic you use over a month, year, and ultimately your entire lifetime. If you drink out of a new plastic water bottle each day for the next 50 years, that’s 18,250 water bottles, which will end up in the landfill or the ocean!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58</a:t>
            </a:fld>
            <a:endParaRPr lang="en-US"/>
          </a:p>
        </p:txBody>
      </p:sp>
    </p:spTree>
    <p:extLst>
      <p:ext uri="{BB962C8B-B14F-4D97-AF65-F5344CB8AC3E}">
        <p14:creationId xmlns:p14="http://schemas.microsoft.com/office/powerpoint/2010/main" val="2079154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59</a:t>
            </a:fld>
            <a:endParaRPr lang="en-US"/>
          </a:p>
        </p:txBody>
      </p:sp>
    </p:spTree>
    <p:extLst>
      <p:ext uri="{BB962C8B-B14F-4D97-AF65-F5344CB8AC3E}">
        <p14:creationId xmlns:p14="http://schemas.microsoft.com/office/powerpoint/2010/main" val="1187691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60</a:t>
            </a:fld>
            <a:endParaRPr lang="en-US"/>
          </a:p>
        </p:txBody>
      </p:sp>
    </p:spTree>
    <p:extLst>
      <p:ext uri="{BB962C8B-B14F-4D97-AF65-F5344CB8AC3E}">
        <p14:creationId xmlns:p14="http://schemas.microsoft.com/office/powerpoint/2010/main" val="122303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that we know what it is made of, we want to know HOW it is made..</a:t>
            </a:r>
          </a:p>
          <a:p>
            <a:endParaRPr lang="en-US" baseline="0" dirty="0" smtClean="0"/>
          </a:p>
          <a:p>
            <a:r>
              <a:rPr lang="en-US" baseline="0" dirty="0" smtClean="0"/>
              <a:t>Let’s first take a look at the origins of the word “plastic”</a:t>
            </a:r>
          </a:p>
          <a:p>
            <a:r>
              <a:rPr lang="en-US" baseline="0" dirty="0" err="1" smtClean="0"/>
              <a:t>Plasticos</a:t>
            </a:r>
            <a:r>
              <a:rPr lang="en-US" baseline="0" dirty="0" smtClean="0"/>
              <a:t> is Greek for “to be molded or shaped”</a:t>
            </a:r>
          </a:p>
          <a:p>
            <a:endParaRPr lang="en-US" baseline="0" dirty="0" smtClean="0"/>
          </a:p>
          <a:p>
            <a:r>
              <a:rPr lang="en-US" baseline="0" dirty="0" smtClean="0"/>
              <a:t>The scientific term for plastic is “synthetic polymer” </a:t>
            </a:r>
          </a:p>
          <a:p>
            <a:r>
              <a:rPr lang="en-US" baseline="0" dirty="0" smtClean="0"/>
              <a:t>If we break down this term into smaller parts we can better understand what it means.</a:t>
            </a:r>
          </a:p>
          <a:p>
            <a:r>
              <a:rPr lang="en-US" baseline="0" dirty="0" err="1" smtClean="0"/>
              <a:t>Syn</a:t>
            </a:r>
            <a:r>
              <a:rPr lang="en-US" baseline="0" dirty="0" smtClean="0"/>
              <a:t> means together</a:t>
            </a:r>
          </a:p>
          <a:p>
            <a:r>
              <a:rPr lang="en-US" baseline="0" dirty="0" err="1" smtClean="0"/>
              <a:t>Thetic</a:t>
            </a:r>
            <a:r>
              <a:rPr lang="en-US" baseline="0" dirty="0" smtClean="0"/>
              <a:t> refers to “to set down”</a:t>
            </a:r>
          </a:p>
          <a:p>
            <a:r>
              <a:rPr lang="en-US" baseline="0" dirty="0" smtClean="0"/>
              <a:t>Poly means many</a:t>
            </a:r>
          </a:p>
          <a:p>
            <a:r>
              <a:rPr lang="en-US" baseline="0" dirty="0" err="1" smtClean="0"/>
              <a:t>Mer</a:t>
            </a:r>
            <a:r>
              <a:rPr lang="en-US" baseline="0" dirty="0" smtClean="0"/>
              <a:t> means part</a:t>
            </a:r>
          </a:p>
          <a:p>
            <a:endParaRPr lang="en-US" baseline="0" dirty="0" smtClean="0"/>
          </a:p>
          <a:p>
            <a:r>
              <a:rPr lang="en-US" baseline="0" dirty="0" smtClean="0"/>
              <a:t>When we put these all together we get “to set together many parts”</a:t>
            </a:r>
          </a:p>
          <a:p>
            <a:r>
              <a:rPr lang="en-US" baseline="0" dirty="0" smtClean="0"/>
              <a:t>This gives us a clue as to how plastic is made, and makes us wonder, “What are these parts?”</a:t>
            </a:r>
          </a:p>
          <a:p>
            <a:r>
              <a:rPr lang="en-US" baseline="0" dirty="0" smtClean="0"/>
              <a:t> </a:t>
            </a:r>
          </a:p>
        </p:txBody>
      </p:sp>
      <p:sp>
        <p:nvSpPr>
          <p:cNvPr id="4" name="Slide Number Placeholder 3"/>
          <p:cNvSpPr>
            <a:spLocks noGrp="1"/>
          </p:cNvSpPr>
          <p:nvPr>
            <p:ph type="sldNum" sz="quarter" idx="10"/>
          </p:nvPr>
        </p:nvSpPr>
        <p:spPr/>
        <p:txBody>
          <a:bodyPr/>
          <a:lstStyle/>
          <a:p>
            <a:fld id="{29181280-2F3E-45B2-B646-52B3682469F0}" type="slidenum">
              <a:rPr lang="en-US" smtClean="0"/>
              <a:t>6</a:t>
            </a:fld>
            <a:endParaRPr lang="en-US"/>
          </a:p>
        </p:txBody>
      </p:sp>
    </p:spTree>
    <p:extLst>
      <p:ext uri="{BB962C8B-B14F-4D97-AF65-F5344CB8AC3E}">
        <p14:creationId xmlns:p14="http://schemas.microsoft.com/office/powerpoint/2010/main" val="25306049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61</a:t>
            </a:fld>
            <a:endParaRPr lang="en-US"/>
          </a:p>
        </p:txBody>
      </p:sp>
    </p:spTree>
    <p:extLst>
      <p:ext uri="{BB962C8B-B14F-4D97-AF65-F5344CB8AC3E}">
        <p14:creationId xmlns:p14="http://schemas.microsoft.com/office/powerpoint/2010/main" val="2066159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Plastic is formed</a:t>
            </a:r>
            <a:r>
              <a:rPr lang="en-US" baseline="0" dirty="0" smtClean="0"/>
              <a:t> from the chemical bonding of many small molecules: kind of like a long daisy chain, or paperclip chain. </a:t>
            </a:r>
          </a:p>
          <a:p>
            <a:r>
              <a:rPr lang="en-US" baseline="0" dirty="0" smtClean="0"/>
              <a:t>Each small part is called a monomer (which means “one part”). Through the chemical process of polymerization, long chains called polymers are formed. </a:t>
            </a:r>
          </a:p>
          <a:p>
            <a:endParaRPr lang="en-US" baseline="0" dirty="0" smtClean="0"/>
          </a:p>
          <a:p>
            <a:r>
              <a:rPr lang="en-US" baseline="0" dirty="0" smtClean="0"/>
              <a:t>One example is Ethylene which is polymerized to form polyethylene; an enzyme catalyzed reaction.  </a:t>
            </a:r>
          </a:p>
          <a:p>
            <a:r>
              <a:rPr lang="en-US" baseline="0" dirty="0" smtClean="0"/>
              <a:t>An ethylene molecule is 2 carbon atoms connected by a double bond where each carbon is also bonded to two hydrogen atoms.</a:t>
            </a:r>
          </a:p>
          <a:p>
            <a:endParaRPr lang="en-US" baseline="0" dirty="0" smtClean="0"/>
          </a:p>
          <a:p>
            <a:r>
              <a:rPr lang="en-US" baseline="0" dirty="0" smtClean="0"/>
              <a:t>This is one of the most simple plastic monomers, and also most commonly used. About 80 million tons of polyethylene are produced each year. Many single use plastic items are made from polyethylene, including the infamous shopping bag, lunch baggies, water bottles. </a:t>
            </a:r>
          </a:p>
          <a:p>
            <a:r>
              <a:rPr lang="en-US" baseline="0" dirty="0" smtClean="0"/>
              <a:t> </a:t>
            </a:r>
          </a:p>
          <a:p>
            <a:r>
              <a:rPr lang="en-US" baseline="0" dirty="0" smtClean="0"/>
              <a:t>Ethylene is only one monomer. There are different monomers and many types of plastic. </a:t>
            </a:r>
          </a:p>
        </p:txBody>
      </p:sp>
      <p:sp>
        <p:nvSpPr>
          <p:cNvPr id="4" name="Slide Number Placeholder 3"/>
          <p:cNvSpPr>
            <a:spLocks noGrp="1"/>
          </p:cNvSpPr>
          <p:nvPr>
            <p:ph type="sldNum" sz="quarter" idx="10"/>
          </p:nvPr>
        </p:nvSpPr>
        <p:spPr/>
        <p:txBody>
          <a:bodyPr/>
          <a:lstStyle/>
          <a:p>
            <a:fld id="{29181280-2F3E-45B2-B646-52B3682469F0}" type="slidenum">
              <a:rPr lang="en-US" smtClean="0"/>
              <a:t>7</a:t>
            </a:fld>
            <a:endParaRPr lang="en-US"/>
          </a:p>
        </p:txBody>
      </p:sp>
    </p:spTree>
    <p:extLst>
      <p:ext uri="{BB962C8B-B14F-4D97-AF65-F5344CB8AC3E}">
        <p14:creationId xmlns:p14="http://schemas.microsoft.com/office/powerpoint/2010/main" val="37112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plastics are organic. This means that they contain carbon.</a:t>
            </a:r>
          </a:p>
          <a:p>
            <a:r>
              <a:rPr lang="en-US" baseline="0" dirty="0" smtClean="0"/>
              <a:t>You can think of carbon as the backbone for the polymer chain. </a:t>
            </a:r>
          </a:p>
          <a:p>
            <a:endParaRPr lang="en-US" baseline="0" dirty="0" smtClean="0"/>
          </a:p>
          <a:p>
            <a:r>
              <a:rPr lang="en-US" baseline="0" dirty="0" smtClean="0"/>
              <a:t>Carbon is the 6</a:t>
            </a:r>
            <a:r>
              <a:rPr lang="en-US" baseline="30000" dirty="0" smtClean="0"/>
              <a:t>th</a:t>
            </a:r>
            <a:r>
              <a:rPr lang="en-US" baseline="0" dirty="0" smtClean="0"/>
              <a:t> element in the Periodic Table.</a:t>
            </a:r>
          </a:p>
          <a:p>
            <a:r>
              <a:rPr lang="en-US" baseline="0" dirty="0" smtClean="0"/>
              <a:t>It contains 6 neutrons and 6 protons in its nucleus, and has 6 electrons. </a:t>
            </a:r>
          </a:p>
          <a:p>
            <a:r>
              <a:rPr lang="en-US" baseline="0" dirty="0" smtClean="0"/>
              <a:t>The four electrons in the outer shell/ring, allow for carbon to make 4 bonds. This arrangement allows many different combinations or ways for carbon to bond. Many chained molecules found in nature contain carbon as the “backbone.”</a:t>
            </a:r>
          </a:p>
          <a:p>
            <a:r>
              <a:rPr lang="en-US" baseline="0" dirty="0" smtClean="0"/>
              <a:t>For example, wood (cellulose), hair (keratin) and DNA are all organic chained molecules which use carbon as the connecting piece.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8</a:t>
            </a:fld>
            <a:endParaRPr lang="en-US"/>
          </a:p>
        </p:txBody>
      </p:sp>
    </p:spTree>
    <p:extLst>
      <p:ext uri="{BB962C8B-B14F-4D97-AF65-F5344CB8AC3E}">
        <p14:creationId xmlns:p14="http://schemas.microsoft.com/office/powerpoint/2010/main" val="682286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understand the chemical structure of plastic, we can look at the industrial process through which plastic is made.</a:t>
            </a:r>
          </a:p>
          <a:p>
            <a:r>
              <a:rPr lang="en-US" baseline="0" dirty="0" smtClean="0"/>
              <a:t>Step 1. Crude oil is drilled and pumped out of the ground and is transported to an oil refinery. </a:t>
            </a:r>
          </a:p>
          <a:p>
            <a:r>
              <a:rPr lang="en-US" baseline="0" dirty="0" smtClean="0"/>
              <a:t>	This is where the oil is heated over many steps to very high temperatures. At each temperature stage a different product is formed. 	Refined oil containing the plastic monomers are produced at the highest temperatures.</a:t>
            </a:r>
          </a:p>
          <a:p>
            <a:r>
              <a:rPr lang="en-US" baseline="0" dirty="0" smtClean="0"/>
              <a:t>Step 2. The oil is transported to a petrochemical plant where the polymers are formed through chemical reactions using catalysts. The polymerization process results in masses of plastic resin (often in the form of “</a:t>
            </a:r>
            <a:r>
              <a:rPr lang="en-US" baseline="0" dirty="0" err="1" smtClean="0"/>
              <a:t>nurdles</a:t>
            </a:r>
            <a:r>
              <a:rPr lang="en-US" baseline="0" dirty="0" smtClean="0"/>
              <a:t>” or pellets). </a:t>
            </a:r>
          </a:p>
          <a:p>
            <a:r>
              <a:rPr lang="en-US" baseline="0" dirty="0" smtClean="0"/>
              <a:t>Step 3. At a production factory, the plastic resin is reheated and combined with additives and other chemicals depending on the end-product and is molded/shaped into the end product. </a:t>
            </a:r>
            <a:endParaRPr lang="en-US" dirty="0"/>
          </a:p>
        </p:txBody>
      </p:sp>
      <p:sp>
        <p:nvSpPr>
          <p:cNvPr id="4" name="Slide Number Placeholder 3"/>
          <p:cNvSpPr>
            <a:spLocks noGrp="1"/>
          </p:cNvSpPr>
          <p:nvPr>
            <p:ph type="sldNum" sz="quarter" idx="10"/>
          </p:nvPr>
        </p:nvSpPr>
        <p:spPr/>
        <p:txBody>
          <a:bodyPr/>
          <a:lstStyle/>
          <a:p>
            <a:fld id="{29181280-2F3E-45B2-B646-52B3682469F0}" type="slidenum">
              <a:rPr lang="en-US" smtClean="0"/>
              <a:t>9</a:t>
            </a:fld>
            <a:endParaRPr lang="en-US"/>
          </a:p>
        </p:txBody>
      </p:sp>
    </p:spTree>
    <p:extLst>
      <p:ext uri="{BB962C8B-B14F-4D97-AF65-F5344CB8AC3E}">
        <p14:creationId xmlns:p14="http://schemas.microsoft.com/office/powerpoint/2010/main" val="2542594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23B905-C18A-4EB1-9CF7-8B069F284DE3}" type="datetimeFigureOut">
              <a:rPr lang="en-US" smtClean="0"/>
              <a:t>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88C75-6449-4717-B236-948EEE0D8980}" type="slidenum">
              <a:rPr lang="en-US" smtClean="0"/>
              <a:t>‹#›</a:t>
            </a:fld>
            <a:endParaRPr lang="en-US"/>
          </a:p>
        </p:txBody>
      </p:sp>
    </p:spTree>
    <p:extLst>
      <p:ext uri="{BB962C8B-B14F-4D97-AF65-F5344CB8AC3E}">
        <p14:creationId xmlns:p14="http://schemas.microsoft.com/office/powerpoint/2010/main" val="2735547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23B905-C18A-4EB1-9CF7-8B069F284DE3}" type="datetimeFigureOut">
              <a:rPr lang="en-US" smtClean="0"/>
              <a:t>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88C75-6449-4717-B236-948EEE0D8980}" type="slidenum">
              <a:rPr lang="en-US" smtClean="0"/>
              <a:t>‹#›</a:t>
            </a:fld>
            <a:endParaRPr lang="en-US"/>
          </a:p>
        </p:txBody>
      </p:sp>
    </p:spTree>
    <p:extLst>
      <p:ext uri="{BB962C8B-B14F-4D97-AF65-F5344CB8AC3E}">
        <p14:creationId xmlns:p14="http://schemas.microsoft.com/office/powerpoint/2010/main" val="251941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23B905-C18A-4EB1-9CF7-8B069F284DE3}" type="datetimeFigureOut">
              <a:rPr lang="en-US" smtClean="0"/>
              <a:t>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88C75-6449-4717-B236-948EEE0D8980}" type="slidenum">
              <a:rPr lang="en-US" smtClean="0"/>
              <a:t>‹#›</a:t>
            </a:fld>
            <a:endParaRPr lang="en-US"/>
          </a:p>
        </p:txBody>
      </p:sp>
    </p:spTree>
    <p:extLst>
      <p:ext uri="{BB962C8B-B14F-4D97-AF65-F5344CB8AC3E}">
        <p14:creationId xmlns:p14="http://schemas.microsoft.com/office/powerpoint/2010/main" val="78662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23B905-C18A-4EB1-9CF7-8B069F284DE3}" type="datetimeFigureOut">
              <a:rPr lang="en-US" smtClean="0"/>
              <a:t>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88C75-6449-4717-B236-948EEE0D8980}" type="slidenum">
              <a:rPr lang="en-US" smtClean="0"/>
              <a:t>‹#›</a:t>
            </a:fld>
            <a:endParaRPr lang="en-US"/>
          </a:p>
        </p:txBody>
      </p:sp>
    </p:spTree>
    <p:extLst>
      <p:ext uri="{BB962C8B-B14F-4D97-AF65-F5344CB8AC3E}">
        <p14:creationId xmlns:p14="http://schemas.microsoft.com/office/powerpoint/2010/main" val="98275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23B905-C18A-4EB1-9CF7-8B069F284DE3}" type="datetimeFigureOut">
              <a:rPr lang="en-US" smtClean="0"/>
              <a:t>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88C75-6449-4717-B236-948EEE0D8980}" type="slidenum">
              <a:rPr lang="en-US" smtClean="0"/>
              <a:t>‹#›</a:t>
            </a:fld>
            <a:endParaRPr lang="en-US"/>
          </a:p>
        </p:txBody>
      </p:sp>
    </p:spTree>
    <p:extLst>
      <p:ext uri="{BB962C8B-B14F-4D97-AF65-F5344CB8AC3E}">
        <p14:creationId xmlns:p14="http://schemas.microsoft.com/office/powerpoint/2010/main" val="2874345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23B905-C18A-4EB1-9CF7-8B069F284DE3}" type="datetimeFigureOut">
              <a:rPr lang="en-US" smtClean="0"/>
              <a:t>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88C75-6449-4717-B236-948EEE0D8980}" type="slidenum">
              <a:rPr lang="en-US" smtClean="0"/>
              <a:t>‹#›</a:t>
            </a:fld>
            <a:endParaRPr lang="en-US"/>
          </a:p>
        </p:txBody>
      </p:sp>
    </p:spTree>
    <p:extLst>
      <p:ext uri="{BB962C8B-B14F-4D97-AF65-F5344CB8AC3E}">
        <p14:creationId xmlns:p14="http://schemas.microsoft.com/office/powerpoint/2010/main" val="2656185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23B905-C18A-4EB1-9CF7-8B069F284DE3}" type="datetimeFigureOut">
              <a:rPr lang="en-US" smtClean="0"/>
              <a:t>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88C75-6449-4717-B236-948EEE0D8980}" type="slidenum">
              <a:rPr lang="en-US" smtClean="0"/>
              <a:t>‹#›</a:t>
            </a:fld>
            <a:endParaRPr lang="en-US"/>
          </a:p>
        </p:txBody>
      </p:sp>
    </p:spTree>
    <p:extLst>
      <p:ext uri="{BB962C8B-B14F-4D97-AF65-F5344CB8AC3E}">
        <p14:creationId xmlns:p14="http://schemas.microsoft.com/office/powerpoint/2010/main" val="646358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23B905-C18A-4EB1-9CF7-8B069F284DE3}" type="datetimeFigureOut">
              <a:rPr lang="en-US" smtClean="0"/>
              <a:t>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88C75-6449-4717-B236-948EEE0D8980}" type="slidenum">
              <a:rPr lang="en-US" smtClean="0"/>
              <a:t>‹#›</a:t>
            </a:fld>
            <a:endParaRPr lang="en-US"/>
          </a:p>
        </p:txBody>
      </p:sp>
    </p:spTree>
    <p:extLst>
      <p:ext uri="{BB962C8B-B14F-4D97-AF65-F5344CB8AC3E}">
        <p14:creationId xmlns:p14="http://schemas.microsoft.com/office/powerpoint/2010/main" val="2023589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3B905-C18A-4EB1-9CF7-8B069F284DE3}" type="datetimeFigureOut">
              <a:rPr lang="en-US" smtClean="0"/>
              <a:t>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88C75-6449-4717-B236-948EEE0D8980}" type="slidenum">
              <a:rPr lang="en-US" smtClean="0"/>
              <a:t>‹#›</a:t>
            </a:fld>
            <a:endParaRPr lang="en-US"/>
          </a:p>
        </p:txBody>
      </p:sp>
    </p:spTree>
    <p:extLst>
      <p:ext uri="{BB962C8B-B14F-4D97-AF65-F5344CB8AC3E}">
        <p14:creationId xmlns:p14="http://schemas.microsoft.com/office/powerpoint/2010/main" val="256551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23B905-C18A-4EB1-9CF7-8B069F284DE3}" type="datetimeFigureOut">
              <a:rPr lang="en-US" smtClean="0"/>
              <a:t>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88C75-6449-4717-B236-948EEE0D8980}" type="slidenum">
              <a:rPr lang="en-US" smtClean="0"/>
              <a:t>‹#›</a:t>
            </a:fld>
            <a:endParaRPr lang="en-US"/>
          </a:p>
        </p:txBody>
      </p:sp>
    </p:spTree>
    <p:extLst>
      <p:ext uri="{BB962C8B-B14F-4D97-AF65-F5344CB8AC3E}">
        <p14:creationId xmlns:p14="http://schemas.microsoft.com/office/powerpoint/2010/main" val="3953019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23B905-C18A-4EB1-9CF7-8B069F284DE3}" type="datetimeFigureOut">
              <a:rPr lang="en-US" smtClean="0"/>
              <a:t>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88C75-6449-4717-B236-948EEE0D8980}" type="slidenum">
              <a:rPr lang="en-US" smtClean="0"/>
              <a:t>‹#›</a:t>
            </a:fld>
            <a:endParaRPr lang="en-US"/>
          </a:p>
        </p:txBody>
      </p:sp>
    </p:spTree>
    <p:extLst>
      <p:ext uri="{BB962C8B-B14F-4D97-AF65-F5344CB8AC3E}">
        <p14:creationId xmlns:p14="http://schemas.microsoft.com/office/powerpoint/2010/main" val="8971432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3B905-C18A-4EB1-9CF7-8B069F284DE3}" type="datetimeFigureOut">
              <a:rPr lang="en-US" smtClean="0"/>
              <a:t>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88C75-6449-4717-B236-948EEE0D8980}" type="slidenum">
              <a:rPr lang="en-US" smtClean="0"/>
              <a:t>‹#›</a:t>
            </a:fld>
            <a:endParaRPr lang="en-US"/>
          </a:p>
        </p:txBody>
      </p:sp>
    </p:spTree>
    <p:extLst>
      <p:ext uri="{BB962C8B-B14F-4D97-AF65-F5344CB8AC3E}">
        <p14:creationId xmlns:p14="http://schemas.microsoft.com/office/powerpoint/2010/main" val="291786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gif"/><Relationship Id="rId6"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4.gif"/></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4" Type="http://schemas.microsoft.com/office/2007/relationships/hdphoto" Target="../media/hdphoto3.wdp"/><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ndex.php?title=File:Perpetual_Ocean.ogv" TargetMode="External"/><Relationship Id="rId4" Type="http://schemas.openxmlformats.org/officeDocument/2006/relationships/image" Target="../media/image36.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www.algalita.org/research/Maps_Home.html" TargetMode="External"/><Relationship Id="rId4" Type="http://schemas.openxmlformats.org/officeDocument/2006/relationships/image" Target="../media/image46.jpeg"/><Relationship Id="rId5" Type="http://schemas.openxmlformats.org/officeDocument/2006/relationships/image" Target="../media/image47.jpeg"/><Relationship Id="rId6" Type="http://schemas.microsoft.com/office/2007/relationships/hdphoto" Target="../media/hdphoto4.wdp"/><Relationship Id="rId7"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hyperlink" Target="http://www.algalita.org/"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56.jpeg"/><Relationship Id="rId6"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8.jpeg"/></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5"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75.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76.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77.jpeg"/><Relationship Id="rId4" Type="http://schemas.openxmlformats.org/officeDocument/2006/relationships/image" Target="../media/image78.jpe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hyperlink" Target="http://www.montereyinstitute.org/noaa/lesson13/l13la1.html" TargetMode="External"/><Relationship Id="rId4" Type="http://schemas.openxmlformats.org/officeDocument/2006/relationships/image" Target="../media/image79.jpe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image" Target="../media/image80.jpeg"/><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81.jpeg"/></Relationships>
</file>

<file path=ppt/slides/_rels/slide56.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image" Target="../media/image83.jpeg"/><Relationship Id="rId5" Type="http://schemas.openxmlformats.org/officeDocument/2006/relationships/image" Target="../media/image84.jpeg"/><Relationship Id="rId6"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3" Type="http://schemas.openxmlformats.org/officeDocument/2006/relationships/hyperlink" Target="http://dpw.lacounty.gov/epd/rethinkla/" TargetMode="External"/><Relationship Id="rId4" Type="http://schemas.openxmlformats.org/officeDocument/2006/relationships/hyperlink" Target="http://www.longbeach-recycles.org/recycling/residential.shtml" TargetMode="External"/><Relationship Id="rId5" Type="http://schemas.openxmlformats.org/officeDocument/2006/relationships/image" Target="../media/image85.jpe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3" Type="http://schemas.openxmlformats.org/officeDocument/2006/relationships/hyperlink" Target="http://www.kleankanteen.org/" TargetMode="External"/><Relationship Id="rId4" Type="http://schemas.openxmlformats.org/officeDocument/2006/relationships/hyperlink" Target="https://www.youtube.com/watch?v=N0C-lSvbLT4" TargetMode="External"/><Relationship Id="rId5" Type="http://schemas.openxmlformats.org/officeDocument/2006/relationships/image" Target="../media/image86.jpeg"/><Relationship Id="rId6" Type="http://schemas.openxmlformats.org/officeDocument/2006/relationships/image" Target="../media/image87.jpeg"/><Relationship Id="rId7" Type="http://schemas.openxmlformats.org/officeDocument/2006/relationships/image" Target="../media/image88.jpe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8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90.jpeg"/></Relationships>
</file>

<file path=ppt/slides/_rels/slide61.xml.rels><?xml version="1.0" encoding="UTF-8" standalone="yes"?>
<Relationships xmlns="http://schemas.openxmlformats.org/package/2006/relationships"><Relationship Id="rId3" Type="http://schemas.openxmlformats.org/officeDocument/2006/relationships/hyperlink" Target="http://www.nobelprize.org/educational/chemistry/plastics/readmore.html" TargetMode="External"/><Relationship Id="rId4" Type="http://schemas.openxmlformats.org/officeDocument/2006/relationships/hyperlink" Target="http://ngdc.noaa.gov/mgg/global/etopo1_ocean_volumes.html" TargetMode="External"/><Relationship Id="rId5" Type="http://schemas.openxmlformats.org/officeDocument/2006/relationships/hyperlink" Target="http://www.efunda.com/materials/polymers/history/polymer_list_thermo.cfm" TargetMode="External"/><Relationship Id="rId6" Type="http://schemas.openxmlformats.org/officeDocument/2006/relationships/hyperlink" Target="http://www.npr.org/" TargetMode="External"/><Relationship Id="rId7" Type="http://schemas.openxmlformats.org/officeDocument/2006/relationships/hyperlink" Target="http://www.seos-project.eu/modules/oceancurrents/oceancurrents-c02-p03.html" TargetMode="External"/><Relationship Id="rId8" Type="http://schemas.openxmlformats.org/officeDocument/2006/relationships/hyperlink" Target="http://www.sea.edu/" TargetMode="External"/><Relationship Id="rId9" Type="http://schemas.openxmlformats.org/officeDocument/2006/relationships/hyperlink" Target="http://www.sciencedirect.com/science/article/pii/S0025326X12006224" TargetMode="External"/><Relationship Id="rId10" Type="http://schemas.openxmlformats.org/officeDocument/2006/relationships/image" Target="../media/image8.jpeg"/><Relationship Id="rId11"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1" Type="http://schemas.openxmlformats.org/officeDocument/2006/relationships/hyperlink" Target="http://www.youtube.com/watch?v=GLgh9h2ePYw" TargetMode="External"/><Relationship Id="rId12" Type="http://schemas.openxmlformats.org/officeDocument/2006/relationships/hyperlink" Target="http://www.youtube.com/watch?v=HN9j0y9bivo&amp;feature=endscreen&amp;NR=1" TargetMode="External"/><Relationship Id="rId13" Type="http://schemas.openxmlformats.org/officeDocument/2006/relationships/hyperlink" Target="http://www.youtube.com/watch?NR=1&amp;v=hoa16mtnqJ0&amp;feature=endscreen" TargetMode="External"/><Relationship Id="rId14" Type="http://schemas.openxmlformats.org/officeDocument/2006/relationships/hyperlink" Target="http://www.youtube.com/user/journeytomidway" TargetMode="External"/><Relationship Id="rId15" Type="http://schemas.openxmlformats.org/officeDocument/2006/relationships/hyperlink" Target="https://www.youtube.com/watch?v=N0C-lSvbLT4" TargetMode="External"/><Relationship Id="rId16" Type="http://schemas.openxmlformats.org/officeDocument/2006/relationships/image" Target="../media/image8.jpeg"/><Relationship Id="rId17"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www.algalita.org/" TargetMode="External"/><Relationship Id="rId3" Type="http://schemas.openxmlformats.org/officeDocument/2006/relationships/hyperlink" Target="http://www.5gyres.org/" TargetMode="External"/><Relationship Id="rId4" Type="http://schemas.openxmlformats.org/officeDocument/2006/relationships/hyperlink" Target="http://www.kleankanteen.org/" TargetMode="External"/><Relationship Id="rId5" Type="http://schemas.openxmlformats.org/officeDocument/2006/relationships/hyperlink" Target="http://www.marinedebris.noaa.gov/" TargetMode="External"/><Relationship Id="rId6" Type="http://schemas.openxmlformats.org/officeDocument/2006/relationships/hyperlink" Target="http://www.pelletwatch.org/" TargetMode="External"/><Relationship Id="rId7" Type="http://schemas.openxmlformats.org/officeDocument/2006/relationships/hyperlink" Target="http://dpw.lacounty.gov/epd/rethinkla/" TargetMode="External"/><Relationship Id="rId8" Type="http://schemas.openxmlformats.org/officeDocument/2006/relationships/hyperlink" Target="http://www.longbeach-recycles.org/recycling/residential.shtml" TargetMode="External"/><Relationship Id="rId9" Type="http://schemas.openxmlformats.org/officeDocument/2006/relationships/hyperlink" Target="http://www.montereyinstitute.org/noaa/lesson13/l13la1.html" TargetMode="External"/><Relationship Id="rId10" Type="http://schemas.openxmlformats.org/officeDocument/2006/relationships/hyperlink" Target="http://www.youtube.com/watch?v=ffClNhwx0K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jpe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4" Type="http://schemas.openxmlformats.org/officeDocument/2006/relationships/image" Target="../media/image22.png"/><Relationship Id="rId5" Type="http://schemas.openxmlformats.org/officeDocument/2006/relationships/image" Target="../media/image16.jpeg"/><Relationship Id="rId6"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867400" y="10343"/>
            <a:ext cx="3276600" cy="6858000"/>
          </a:xfrm>
          <a:prstGeom prst="rect">
            <a:avLst/>
          </a:prstGeom>
        </p:spPr>
      </p:pic>
      <p:sp>
        <p:nvSpPr>
          <p:cNvPr id="2" name="Title 1"/>
          <p:cNvSpPr>
            <a:spLocks noGrp="1"/>
          </p:cNvSpPr>
          <p:nvPr>
            <p:ph type="title"/>
          </p:nvPr>
        </p:nvSpPr>
        <p:spPr>
          <a:xfrm>
            <a:off x="-152400" y="1066800"/>
            <a:ext cx="5867400" cy="2830584"/>
          </a:xfrm>
        </p:spPr>
        <p:txBody>
          <a:bodyPr>
            <a:noAutofit/>
          </a:bodyPr>
          <a:lstStyle/>
          <a:p>
            <a:pPr algn="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Further </a:t>
            </a:r>
            <a:b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Investigations into </a:t>
            </a:r>
            <a:b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Plastic Pollution Research</a:t>
            </a:r>
            <a:b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200" dirty="0" smtClean="0">
                <a:ln w="10541" cmpd="sng">
                  <a:solidFill>
                    <a:schemeClr val="accent1">
                      <a:shade val="88000"/>
                      <a:satMod val="110000"/>
                    </a:schemeClr>
                  </a:solidFill>
                  <a:prstDash val="solid"/>
                </a:ln>
              </a:rPr>
              <a:t>Debris Science Investigation Kit: </a:t>
            </a:r>
            <a:br>
              <a:rPr lang="en-US" sz="3200" dirty="0" smtClean="0">
                <a:ln w="10541" cmpd="sng">
                  <a:solidFill>
                    <a:schemeClr val="accent1">
                      <a:shade val="88000"/>
                      <a:satMod val="110000"/>
                    </a:schemeClr>
                  </a:solidFill>
                  <a:prstDash val="solid"/>
                </a:ln>
              </a:rPr>
            </a:br>
            <a:r>
              <a:rPr lang="en-US" sz="3600" dirty="0" smtClean="0">
                <a:ln w="10541" cmpd="sng">
                  <a:solidFill>
                    <a:schemeClr val="accent1">
                      <a:shade val="88000"/>
                      <a:satMod val="110000"/>
                    </a:schemeClr>
                  </a:solidFill>
                  <a:prstDash val="solid"/>
                </a:ln>
              </a:rPr>
              <a:t>Advanced Concepts</a:t>
            </a:r>
            <a:endParaRPr lang="en-US" sz="3600" dirty="0">
              <a:ln w="10541" cmpd="sng">
                <a:solidFill>
                  <a:schemeClr val="accent1">
                    <a:shade val="88000"/>
                    <a:satMod val="110000"/>
                  </a:schemeClr>
                </a:solidFill>
                <a:prstDash val="solid"/>
              </a:ln>
            </a:endParaRPr>
          </a:p>
        </p:txBody>
      </p:sp>
      <p:pic>
        <p:nvPicPr>
          <p:cNvPr id="1035" name="Picture 11" descr="http://www.algalita.org/images/spac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lgalita_logo_inspire.png"/>
          <p:cNvPicPr>
            <a:picLocks noChangeAspect="1"/>
          </p:cNvPicPr>
          <p:nvPr/>
        </p:nvPicPr>
        <p:blipFill rotWithShape="1">
          <a:blip r:embed="rId6">
            <a:extLst>
              <a:ext uri="{28A0092B-C50C-407E-A947-70E740481C1C}">
                <a14:useLocalDpi xmlns:a14="http://schemas.microsoft.com/office/drawing/2010/main" val="0"/>
              </a:ext>
            </a:extLst>
          </a:blip>
          <a:srcRect t="28720" b="29334"/>
          <a:stretch/>
        </p:blipFill>
        <p:spPr>
          <a:xfrm>
            <a:off x="0" y="5329681"/>
            <a:ext cx="3733800" cy="1566185"/>
          </a:xfrm>
          <a:prstGeom prst="rect">
            <a:avLst/>
          </a:prstGeom>
        </p:spPr>
      </p:pic>
    </p:spTree>
    <p:extLst>
      <p:ext uri="{BB962C8B-B14F-4D97-AF65-F5344CB8AC3E}">
        <p14:creationId xmlns:p14="http://schemas.microsoft.com/office/powerpoint/2010/main" val="30340924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s://encrypted-tbn3.gstatic.com/images?q=tbn:ANd9GcRTgpmixff_2hOHf7mfqp579WcG4iirZ8wKr-Ysakvmjd8Xkpy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533" y="2045106"/>
            <a:ext cx="1745839" cy="13076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5300" y="0"/>
            <a:ext cx="8229600" cy="1143000"/>
          </a:xfrm>
        </p:spPr>
        <p:txBody>
          <a:bodyPr>
            <a:normAutofit/>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Chemical Properties of Plastic</a:t>
            </a:r>
          </a:p>
        </p:txBody>
      </p:sp>
      <p:sp>
        <p:nvSpPr>
          <p:cNvPr id="3" name="Text Placeholder 2"/>
          <p:cNvSpPr>
            <a:spLocks noGrp="1"/>
          </p:cNvSpPr>
          <p:nvPr>
            <p:ph type="body" idx="1"/>
          </p:nvPr>
        </p:nvSpPr>
        <p:spPr>
          <a:xfrm>
            <a:off x="228600" y="990600"/>
            <a:ext cx="4040188" cy="639762"/>
          </a:xfrm>
        </p:spPr>
        <p:txBody>
          <a:bodyPr/>
          <a:lstStyle/>
          <a:p>
            <a:r>
              <a:rPr lang="en-US" dirty="0" smtClean="0"/>
              <a:t>Thermoplastic Types</a:t>
            </a:r>
            <a:endParaRPr lang="en-US" dirty="0"/>
          </a:p>
        </p:txBody>
      </p:sp>
      <p:sp>
        <p:nvSpPr>
          <p:cNvPr id="4" name="Content Placeholder 3"/>
          <p:cNvSpPr>
            <a:spLocks noGrp="1"/>
          </p:cNvSpPr>
          <p:nvPr>
            <p:ph sz="half" idx="2"/>
          </p:nvPr>
        </p:nvSpPr>
        <p:spPr>
          <a:xfrm>
            <a:off x="228599" y="1600199"/>
            <a:ext cx="4572001" cy="4483359"/>
          </a:xfrm>
        </p:spPr>
        <p:txBody>
          <a:bodyPr>
            <a:normAutofit/>
          </a:bodyPr>
          <a:lstStyle/>
          <a:p>
            <a:pPr marL="0" indent="0">
              <a:buNone/>
            </a:pPr>
            <a:r>
              <a:rPr lang="en-US" dirty="0" smtClean="0"/>
              <a:t>Can be reformed when heated</a:t>
            </a:r>
          </a:p>
          <a:p>
            <a:pPr marL="0" indent="0">
              <a:buNone/>
            </a:pPr>
            <a:r>
              <a:rPr lang="en-US" dirty="0" smtClean="0"/>
              <a:t>(like an ice cube)</a:t>
            </a:r>
          </a:p>
          <a:p>
            <a:pPr marL="0" indent="0">
              <a:buNone/>
            </a:pPr>
            <a:endParaRPr lang="en-US" dirty="0" smtClean="0"/>
          </a:p>
          <a:p>
            <a:pPr marL="0" indent="0">
              <a:buNone/>
            </a:pPr>
            <a:endParaRPr lang="en-US" dirty="0"/>
          </a:p>
          <a:p>
            <a:pPr marL="0" indent="0">
              <a:buNone/>
            </a:pPr>
            <a:r>
              <a:rPr lang="en-US" dirty="0" smtClean="0"/>
              <a:t>-PE =Polyethylene (bags)</a:t>
            </a:r>
          </a:p>
          <a:p>
            <a:pPr marL="0" indent="0">
              <a:buNone/>
            </a:pPr>
            <a:r>
              <a:rPr lang="en-US" dirty="0" smtClean="0"/>
              <a:t>-PP =Polypropylene </a:t>
            </a:r>
            <a:r>
              <a:rPr lang="en-US" sz="2000" dirty="0" smtClean="0"/>
              <a:t>(science beakers</a:t>
            </a:r>
            <a:r>
              <a:rPr lang="en-US" dirty="0" smtClean="0"/>
              <a:t>)</a:t>
            </a:r>
          </a:p>
          <a:p>
            <a:pPr marL="0" indent="0">
              <a:buNone/>
            </a:pPr>
            <a:r>
              <a:rPr lang="en-US" dirty="0" smtClean="0"/>
              <a:t>-PA =Polyamide (Nylons)</a:t>
            </a:r>
          </a:p>
          <a:p>
            <a:pPr marL="0" indent="0">
              <a:buNone/>
            </a:pPr>
            <a:r>
              <a:rPr lang="en-US" dirty="0" smtClean="0"/>
              <a:t>-PVC =Polyvinylchloride (Pipes)</a:t>
            </a:r>
          </a:p>
          <a:p>
            <a:pPr marL="0" indent="0">
              <a:buNone/>
            </a:pPr>
            <a:r>
              <a:rPr lang="en-US" dirty="0" smtClean="0"/>
              <a:t>-PS =Polystyrene (Styrofoam)</a:t>
            </a:r>
            <a:endParaRPr lang="en-US" dirty="0"/>
          </a:p>
        </p:txBody>
      </p:sp>
      <p:sp>
        <p:nvSpPr>
          <p:cNvPr id="5" name="Text Placeholder 4"/>
          <p:cNvSpPr>
            <a:spLocks noGrp="1"/>
          </p:cNvSpPr>
          <p:nvPr>
            <p:ph type="body" sz="quarter" idx="3"/>
          </p:nvPr>
        </p:nvSpPr>
        <p:spPr>
          <a:xfrm>
            <a:off x="4797425" y="990600"/>
            <a:ext cx="4041775" cy="639762"/>
          </a:xfrm>
        </p:spPr>
        <p:txBody>
          <a:bodyPr/>
          <a:lstStyle/>
          <a:p>
            <a:r>
              <a:rPr lang="en-US" dirty="0" smtClean="0"/>
              <a:t>Thermoset Types</a:t>
            </a:r>
            <a:endParaRPr lang="en-US" dirty="0"/>
          </a:p>
        </p:txBody>
      </p:sp>
      <p:sp>
        <p:nvSpPr>
          <p:cNvPr id="6" name="Content Placeholder 5"/>
          <p:cNvSpPr>
            <a:spLocks noGrp="1"/>
          </p:cNvSpPr>
          <p:nvPr>
            <p:ph sz="quarter" idx="4"/>
          </p:nvPr>
        </p:nvSpPr>
        <p:spPr>
          <a:xfrm>
            <a:off x="4800600" y="1600200"/>
            <a:ext cx="4220391" cy="4191000"/>
          </a:xfrm>
        </p:spPr>
        <p:txBody>
          <a:bodyPr>
            <a:normAutofit/>
          </a:bodyPr>
          <a:lstStyle/>
          <a:p>
            <a:pPr marL="0" indent="0">
              <a:buNone/>
            </a:pPr>
            <a:r>
              <a:rPr lang="en-US" dirty="0" smtClean="0"/>
              <a:t>Can’t be reformed when heated</a:t>
            </a:r>
          </a:p>
          <a:p>
            <a:pPr marL="0" indent="0">
              <a:buNone/>
            </a:pPr>
            <a:r>
              <a:rPr lang="en-US" dirty="0" smtClean="0"/>
              <a:t>(like an egg)</a:t>
            </a:r>
          </a:p>
          <a:p>
            <a:pPr marL="0" indent="0">
              <a:buNone/>
            </a:pPr>
            <a:endParaRPr lang="en-US" dirty="0" smtClean="0"/>
          </a:p>
          <a:p>
            <a:pPr marL="0" indent="0">
              <a:buNone/>
            </a:pPr>
            <a:endParaRPr lang="en-US" dirty="0"/>
          </a:p>
          <a:p>
            <a:pPr marL="0" indent="0">
              <a:buNone/>
            </a:pPr>
            <a:r>
              <a:rPr lang="en-US" dirty="0" smtClean="0"/>
              <a:t>-Polyester (sweaters)</a:t>
            </a:r>
          </a:p>
          <a:p>
            <a:pPr marL="0" indent="0">
              <a:buNone/>
            </a:pPr>
            <a:r>
              <a:rPr lang="en-US" dirty="0" smtClean="0"/>
              <a:t>-Silicone </a:t>
            </a:r>
          </a:p>
          <a:p>
            <a:pPr marL="0" indent="0">
              <a:buNone/>
            </a:pPr>
            <a:endParaRPr lang="en-US" dirty="0"/>
          </a:p>
        </p:txBody>
      </p:sp>
      <p:sp>
        <p:nvSpPr>
          <p:cNvPr id="7" name="TextBox 6"/>
          <p:cNvSpPr txBox="1"/>
          <p:nvPr/>
        </p:nvSpPr>
        <p:spPr>
          <a:xfrm>
            <a:off x="304800" y="5715000"/>
            <a:ext cx="8686800" cy="523220"/>
          </a:xfrm>
          <a:prstGeom prst="rect">
            <a:avLst/>
          </a:prstGeom>
          <a:noFill/>
        </p:spPr>
        <p:txBody>
          <a:bodyPr wrap="square" rtlCol="0">
            <a:spAutoFit/>
          </a:bodyPr>
          <a:lstStyle/>
          <a:p>
            <a:r>
              <a:rPr lang="en-US" sz="2800" b="1" dirty="0"/>
              <a:t>P</a:t>
            </a:r>
            <a:r>
              <a:rPr lang="en-US" sz="2800" b="1" dirty="0" smtClean="0"/>
              <a:t>lastic can’t be recycled </a:t>
            </a:r>
            <a:r>
              <a:rPr lang="en-US" sz="2800" b="1" i="1" u="sng" dirty="0" smtClean="0"/>
              <a:t>indefinitely</a:t>
            </a:r>
            <a:r>
              <a:rPr lang="en-US" sz="2800" b="1" dirty="0" smtClean="0"/>
              <a:t> like glass or metal!</a:t>
            </a:r>
            <a:endParaRPr lang="en-US" sz="2000" dirty="0" smtClean="0"/>
          </a:p>
        </p:txBody>
      </p:sp>
      <p:pic>
        <p:nvPicPr>
          <p:cNvPr id="13314" name="Picture 2" descr="https://encrypted-tbn1.gstatic.com/images?q=tbn:ANd9GcTVRGEcExub-uel2yfGQfr6aglCVlXfpL94V2cxfC4A6I0nNrE7x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083058"/>
            <a:ext cx="1676400" cy="11548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00400" y="6488668"/>
            <a:ext cx="5943600" cy="307777"/>
          </a:xfrm>
          <a:prstGeom prst="rect">
            <a:avLst/>
          </a:prstGeom>
        </p:spPr>
        <p:txBody>
          <a:bodyPr wrap="square">
            <a:spAutoFit/>
          </a:bodyPr>
          <a:lstStyle/>
          <a:p>
            <a:r>
              <a:rPr lang="en-US" sz="1400" dirty="0"/>
              <a:t>http://www.efunda.com/materials/polymers/history/polymer_list_thermo.cfm</a:t>
            </a:r>
          </a:p>
        </p:txBody>
      </p:sp>
    </p:spTree>
    <p:extLst>
      <p:ext uri="{BB962C8B-B14F-4D97-AF65-F5344CB8AC3E}">
        <p14:creationId xmlns:p14="http://schemas.microsoft.com/office/powerpoint/2010/main" val="5923400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encrypted-tbn1.gstatic.com/images?q=tbn:ANd9GcR6KBji-xyrOFS8aImxtSB2NXAoxHCYyd7OC1q2xehRTYAPBYzO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353" y="4374502"/>
            <a:ext cx="3081884" cy="224989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normAutofit fontScale="90000"/>
          </a:bodyPr>
          <a:lstStyle/>
          <a:p>
            <a:r>
              <a:rPr lang="en-US" dirty="0"/>
              <a:t>Thermoplastic types can be </a:t>
            </a:r>
            <a:r>
              <a:rPr lang="en-US" dirty="0" smtClean="0"/>
              <a:t/>
            </a:r>
            <a:br>
              <a:rPr lang="en-US" dirty="0" smtClean="0"/>
            </a:b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down-cycled” </a:t>
            </a:r>
            <a:endParaRPr lang="en-US"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23950"/>
            <a:ext cx="17526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s://encrypted-tbn1.gstatic.com/images?q=tbn:ANd9GcRjKJKpXSrvltw4KcG7X86W_OkMWIMAU-ZPE630-cDKnwEZ_oP70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00800" y="835817"/>
            <a:ext cx="2398194" cy="2243138"/>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p:cNvSpPr/>
          <p:nvPr/>
        </p:nvSpPr>
        <p:spPr>
          <a:xfrm>
            <a:off x="2590800" y="1981635"/>
            <a:ext cx="3702843" cy="828675"/>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Up Arrow 13"/>
          <p:cNvSpPr/>
          <p:nvPr/>
        </p:nvSpPr>
        <p:spPr>
          <a:xfrm rot="10800000" flipH="1">
            <a:off x="2590800" y="2967335"/>
            <a:ext cx="1524000" cy="1684625"/>
          </a:xfrm>
          <a:prstGeom prst="bentUpArrow">
            <a:avLst>
              <a:gd name="adj1" fmla="val 25000"/>
              <a:gd name="adj2" fmla="val 25666"/>
              <a:gd name="adj3" fmla="val 22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33363" y="3538478"/>
            <a:ext cx="4658237" cy="2862322"/>
          </a:xfrm>
          <a:prstGeom prst="rect">
            <a:avLst/>
          </a:prstGeom>
          <a:noFill/>
        </p:spPr>
        <p:txBody>
          <a:bodyPr wrap="square" rtlCol="0">
            <a:spAutoFit/>
          </a:bodyPr>
          <a:lstStyle/>
          <a:p>
            <a:pPr algn="just"/>
            <a:r>
              <a:rPr lang="en-US" sz="2000" dirty="0" smtClean="0"/>
              <a:t>For example, the plastic in a water bottle could be used to make a park bench. </a:t>
            </a:r>
          </a:p>
          <a:p>
            <a:pPr algn="just"/>
            <a:endParaRPr lang="en-US" sz="2000" dirty="0" smtClean="0"/>
          </a:p>
          <a:p>
            <a:pPr algn="just"/>
            <a:r>
              <a:rPr lang="en-US" sz="2000" dirty="0" err="1" smtClean="0"/>
              <a:t>Downcycling</a:t>
            </a:r>
            <a:r>
              <a:rPr lang="en-US" sz="2000" dirty="0" smtClean="0"/>
              <a:t> occurs when </a:t>
            </a:r>
            <a:r>
              <a:rPr lang="en-US" sz="2000" b="1" dirty="0" smtClean="0"/>
              <a:t>more than one </a:t>
            </a:r>
            <a:r>
              <a:rPr lang="en-US" sz="2000" dirty="0" smtClean="0"/>
              <a:t>type of plastic is recycled together. </a:t>
            </a:r>
            <a:endParaRPr lang="en-US" sz="2000" dirty="0"/>
          </a:p>
          <a:p>
            <a:pPr algn="just"/>
            <a:endParaRPr lang="en-US" sz="2000" dirty="0" smtClean="0"/>
          </a:p>
          <a:p>
            <a:pPr algn="just"/>
            <a:r>
              <a:rPr lang="en-US" sz="2000" dirty="0" smtClean="0"/>
              <a:t>With each cycle, the product </a:t>
            </a:r>
            <a:r>
              <a:rPr lang="en-US" sz="2000" b="1" dirty="0" smtClean="0"/>
              <a:t>value decreases</a:t>
            </a:r>
            <a:r>
              <a:rPr lang="en-US" sz="2000" dirty="0" smtClean="0"/>
              <a:t>. Thus, there are a limited number of times plastic can be recycled.</a:t>
            </a:r>
            <a:endParaRPr lang="en-US" dirty="0" smtClean="0"/>
          </a:p>
        </p:txBody>
      </p:sp>
    </p:spTree>
    <p:extLst>
      <p:ext uri="{BB962C8B-B14F-4D97-AF65-F5344CB8AC3E}">
        <p14:creationId xmlns:p14="http://schemas.microsoft.com/office/powerpoint/2010/main" val="5323374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6642" y="152400"/>
            <a:ext cx="4040188" cy="2286000"/>
          </a:xfrm>
        </p:spPr>
        <p:style>
          <a:lnRef idx="2">
            <a:schemeClr val="dk1"/>
          </a:lnRef>
          <a:fillRef idx="1">
            <a:schemeClr val="lt1"/>
          </a:fillRef>
          <a:effectRef idx="0">
            <a:schemeClr val="dk1"/>
          </a:effectRef>
          <a:fontRef idx="minor">
            <a:schemeClr val="dk1"/>
          </a:fontRef>
        </p:style>
        <p:txBody>
          <a:bodyPr anchor="t">
            <a:normAutofit/>
          </a:bodyPr>
          <a:lstStyle/>
          <a:p>
            <a:pPr algn="ctr"/>
            <a:r>
              <a:rPr lang="en-US"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Bio-degradation</a:t>
            </a:r>
            <a: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lgn="ctr"/>
            <a:r>
              <a:rPr lang="en-US" dirty="0" smtClean="0"/>
              <a:t>compounds </a:t>
            </a:r>
            <a:r>
              <a:rPr lang="en-US" dirty="0"/>
              <a:t>are broken down into simpler, natural compounds by biological agents; e.g. bacteria</a:t>
            </a:r>
            <a:r>
              <a:rPr lang="en-US" dirty="0" smtClean="0"/>
              <a:t>.</a:t>
            </a:r>
            <a:endParaRPr lang="en-US" dirty="0"/>
          </a:p>
        </p:txBody>
      </p:sp>
      <p:sp>
        <p:nvSpPr>
          <p:cNvPr id="7" name="Content Placeholder 6"/>
          <p:cNvSpPr>
            <a:spLocks noGrp="1"/>
          </p:cNvSpPr>
          <p:nvPr>
            <p:ph sz="half" idx="2"/>
          </p:nvPr>
        </p:nvSpPr>
        <p:spPr>
          <a:xfrm>
            <a:off x="189707" y="4569355"/>
            <a:ext cx="4040188" cy="2239963"/>
          </a:xfrm>
        </p:spPr>
        <p:txBody>
          <a:bodyPr>
            <a:normAutofit fontScale="92500" lnSpcReduction="20000"/>
          </a:bodyPr>
          <a:lstStyle/>
          <a:p>
            <a:pPr marL="0" indent="0" algn="ctr">
              <a:buNone/>
            </a:pPr>
            <a:r>
              <a:rPr lang="en-US" sz="2600" b="1" dirty="0" smtClean="0"/>
              <a:t>Most plastics are not bio-degradable. </a:t>
            </a:r>
          </a:p>
          <a:p>
            <a:pPr marL="0" indent="0">
              <a:buNone/>
            </a:pPr>
            <a:r>
              <a:rPr lang="en-US" sz="2600" dirty="0" smtClean="0"/>
              <a:t>Some biodegradable plastics have been made from vegetable starches, but these still need specific conditions to degrade.  </a:t>
            </a:r>
          </a:p>
        </p:txBody>
      </p:sp>
      <p:sp>
        <p:nvSpPr>
          <p:cNvPr id="4" name="Text Placeholder 3"/>
          <p:cNvSpPr>
            <a:spLocks noGrp="1"/>
          </p:cNvSpPr>
          <p:nvPr>
            <p:ph type="body" sz="quarter" idx="3"/>
          </p:nvPr>
        </p:nvSpPr>
        <p:spPr>
          <a:xfrm>
            <a:off x="4953000" y="152401"/>
            <a:ext cx="4041775" cy="2286000"/>
          </a:xfrm>
        </p:spPr>
        <p:style>
          <a:lnRef idx="2">
            <a:schemeClr val="dk1"/>
          </a:lnRef>
          <a:fillRef idx="1">
            <a:schemeClr val="lt1"/>
          </a:fillRef>
          <a:effectRef idx="0">
            <a:schemeClr val="dk1"/>
          </a:effectRef>
          <a:fontRef idx="minor">
            <a:schemeClr val="dk1"/>
          </a:fontRef>
        </p:style>
        <p:txBody>
          <a:bodyPr anchor="t">
            <a:normAutofit/>
          </a:bodyPr>
          <a:lstStyle/>
          <a:p>
            <a:pPr algn="ctr"/>
            <a:r>
              <a:rPr lang="en-US"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Photo-degradation</a:t>
            </a:r>
          </a:p>
          <a:p>
            <a:pPr algn="ctr"/>
            <a:r>
              <a:rPr lang="en-US" dirty="0" smtClean="0"/>
              <a:t>compounds </a:t>
            </a:r>
            <a:r>
              <a:rPr lang="en-US" dirty="0"/>
              <a:t>are broken down into smaller </a:t>
            </a:r>
            <a:r>
              <a:rPr lang="en-US" dirty="0" smtClean="0"/>
              <a:t>parts of the same polymer </a:t>
            </a:r>
            <a:r>
              <a:rPr lang="en-US" dirty="0"/>
              <a:t>by UV radiation; i.e. sunlight. </a:t>
            </a:r>
          </a:p>
        </p:txBody>
      </p:sp>
      <p:sp>
        <p:nvSpPr>
          <p:cNvPr id="8" name="Content Placeholder 7"/>
          <p:cNvSpPr>
            <a:spLocks noGrp="1"/>
          </p:cNvSpPr>
          <p:nvPr>
            <p:ph sz="quarter" idx="4"/>
          </p:nvPr>
        </p:nvSpPr>
        <p:spPr>
          <a:xfrm>
            <a:off x="4953000" y="4569355"/>
            <a:ext cx="4041775" cy="2392363"/>
          </a:xfrm>
        </p:spPr>
        <p:txBody>
          <a:bodyPr>
            <a:normAutofit fontScale="92500" lnSpcReduction="20000"/>
          </a:bodyPr>
          <a:lstStyle/>
          <a:p>
            <a:pPr marL="0" indent="0" algn="ctr">
              <a:buNone/>
            </a:pPr>
            <a:r>
              <a:rPr lang="en-US" sz="2600" b="1" dirty="0" smtClean="0"/>
              <a:t>Most plastics photo-degrade over time. </a:t>
            </a:r>
          </a:p>
          <a:p>
            <a:pPr marL="0" indent="0">
              <a:buNone/>
            </a:pPr>
            <a:r>
              <a:rPr lang="en-US" sz="2600" dirty="0" smtClean="0"/>
              <a:t>The plastic polymer remains the same, but it becomes brittle and breaks into tiny pieces which are easily released into the environment.</a:t>
            </a:r>
            <a:endParaRPr lang="en-US" sz="2600" dirty="0"/>
          </a:p>
        </p:txBody>
      </p:sp>
      <p:pic>
        <p:nvPicPr>
          <p:cNvPr id="16386" name="Picture 2" descr="https://encrypted-tbn1.gstatic.com/images?q=tbn:ANd9GcSyEtvSQTH3H3y66415Pzm4kDiQxkoVClLfskuCCyNRaAhqxm-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82424" y="2170376"/>
            <a:ext cx="2054754" cy="274320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encrypted-tbn0.gstatic.com/images?q=tbn:ANd9GcQZz0magx0LLh3LcWH31QgqrwtE_aTtL9A05HMq0l4axwA9XjV4g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3226" y="2514600"/>
            <a:ext cx="2743203" cy="20547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91000" y="4354"/>
            <a:ext cx="838200" cy="757646"/>
          </a:xfrm>
        </p:spPr>
        <p:txBody>
          <a:bodyPr>
            <a:normAutofit fontScale="90000"/>
          </a:bodyPr>
          <a:lstStyle/>
          <a:p>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Vs. </a:t>
            </a:r>
            <a:endPar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2462128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fast does plastic break down in the ocean?</a:t>
            </a:r>
          </a:p>
        </p:txBody>
      </p:sp>
      <p:sp>
        <p:nvSpPr>
          <p:cNvPr id="8" name="Content Placeholder 7"/>
          <p:cNvSpPr>
            <a:spLocks noGrp="1"/>
          </p:cNvSpPr>
          <p:nvPr>
            <p:ph idx="1"/>
          </p:nvPr>
        </p:nvSpPr>
        <p:spPr>
          <a:xfrm>
            <a:off x="9331" y="1600200"/>
            <a:ext cx="6324600" cy="4525963"/>
          </a:xfrm>
        </p:spPr>
        <p:txBody>
          <a:bodyPr>
            <a:normAutofit fontScale="92500" lnSpcReduction="10000"/>
          </a:bodyPr>
          <a:lstStyle/>
          <a:p>
            <a:pPr marL="457200" lvl="1" indent="0">
              <a:buNone/>
            </a:pPr>
            <a:r>
              <a:rPr lang="en-US" dirty="0" smtClean="0"/>
              <a:t>We don’t know for sure how long plastic takes to break down from an object into the tiny fragments called microplastics. </a:t>
            </a:r>
          </a:p>
          <a:p>
            <a:pPr marL="457200" lvl="1" indent="0">
              <a:buNone/>
            </a:pPr>
            <a:endParaRPr lang="en-US" dirty="0"/>
          </a:p>
          <a:p>
            <a:pPr marL="457200" lvl="1" indent="0">
              <a:buNone/>
            </a:pPr>
            <a:r>
              <a:rPr lang="en-US" dirty="0" smtClean="0"/>
              <a:t>But, what really matters is that in the end, the plastic will remain in the ocean, as microscopic pieces that we can’t even collect in a net. </a:t>
            </a:r>
          </a:p>
          <a:p>
            <a:pPr marL="457200" lvl="1" indent="0">
              <a:buNone/>
            </a:pPr>
            <a:endParaRPr lang="en-US" dirty="0"/>
          </a:p>
          <a:p>
            <a:pPr marL="457200" lvl="1" indent="0">
              <a:buNone/>
            </a:pPr>
            <a:r>
              <a:rPr lang="en-US" dirty="0" smtClean="0"/>
              <a:t>At such small size, plastic may still be harmful to marine animals! </a:t>
            </a:r>
            <a:endParaRPr lang="en-US" dirty="0"/>
          </a:p>
        </p:txBody>
      </p:sp>
      <p:pic>
        <p:nvPicPr>
          <p:cNvPr id="15362" name="Picture 2" descr="https://encrypted-tbn1.gstatic.com/images?q=tbn:ANd9GcRY0eEny8J-V41kYTQrpLOwaDs4Ghc1HDfoadVa4eAkU61MKmrE3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833" y="4172339"/>
            <a:ext cx="2342567"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encrypted-tbn2.gstatic.com/images?q=tbn:ANd9GcSTYVZrsWQIvbu2v04VcCxzQI_ePVgbUjrVwx9GAYPVmL7fn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833" y="2203114"/>
            <a:ext cx="2342567" cy="187592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encrypted-tbn0.gstatic.com/images?q=tbn:ANd9GcTx5bdA1WYTB4Ijps53M1J9XMjdaEf7FolPMF4bhRtsrdzR9eK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833" y="1219200"/>
            <a:ext cx="2342567" cy="913602"/>
          </a:xfrm>
          <a:prstGeom prst="rect">
            <a:avLst/>
          </a:prstGeom>
          <a:noFill/>
          <a:extLst>
            <a:ext uri="{909E8E84-426E-40dd-AFC4-6F175D3DCCD1}">
              <a14:hiddenFill xmlns:a14="http://schemas.microsoft.com/office/drawing/2010/main">
                <a:solidFill>
                  <a:srgbClr val="FFFFFF"/>
                </a:solidFill>
              </a14:hiddenFill>
            </a:ext>
          </a:extLst>
        </p:spPr>
      </p:pic>
      <p:sp>
        <p:nvSpPr>
          <p:cNvPr id="3" name="Striped Right Arrow 2"/>
          <p:cNvSpPr/>
          <p:nvPr/>
        </p:nvSpPr>
        <p:spPr>
          <a:xfrm rot="12349493">
            <a:off x="7952259" y="5616750"/>
            <a:ext cx="685800"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6550223"/>
            <a:ext cx="4671792" cy="307777"/>
          </a:xfrm>
          <a:prstGeom prst="rect">
            <a:avLst/>
          </a:prstGeom>
          <a:noFill/>
        </p:spPr>
        <p:txBody>
          <a:bodyPr wrap="none" rtlCol="0">
            <a:spAutoFit/>
          </a:bodyPr>
          <a:lstStyle/>
          <a:p>
            <a:r>
              <a:rPr lang="en-US" sz="1400" dirty="0" smtClean="0"/>
              <a:t>Image source: marinedebris.noaa.gov,  www.projectkaisei.org</a:t>
            </a:r>
            <a:endParaRPr lang="en-US" sz="1400" dirty="0"/>
          </a:p>
        </p:txBody>
      </p:sp>
    </p:spTree>
    <p:extLst>
      <p:ext uri="{BB962C8B-B14F-4D97-AF65-F5344CB8AC3E}">
        <p14:creationId xmlns:p14="http://schemas.microsoft.com/office/powerpoint/2010/main" val="19280765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Pros and Cons of Plastic</a:t>
            </a:r>
          </a:p>
        </p:txBody>
      </p:sp>
      <p:sp>
        <p:nvSpPr>
          <p:cNvPr id="3" name="Content Placeholder 2"/>
          <p:cNvSpPr>
            <a:spLocks noGrp="1"/>
          </p:cNvSpPr>
          <p:nvPr>
            <p:ph sz="half" idx="1"/>
          </p:nvPr>
        </p:nvSpPr>
        <p:spPr/>
        <p:txBody>
          <a:bodyPr>
            <a:normAutofit fontScale="77500" lnSpcReduction="20000"/>
          </a:bodyPr>
          <a:lstStyle/>
          <a:p>
            <a:pPr marL="0" indent="0" algn="ctr">
              <a:buNone/>
            </a:pPr>
            <a:r>
              <a:rPr lang="en-US" sz="3600" b="1" u="sng" dirty="0" smtClean="0"/>
              <a:t>Pros</a:t>
            </a:r>
          </a:p>
          <a:p>
            <a:pPr marL="742950" indent="-742950">
              <a:buAutoNum type="arabicPeriod"/>
            </a:pPr>
            <a:r>
              <a:rPr lang="en-US" sz="3600" dirty="0" smtClean="0"/>
              <a:t>Serves many different purposes to make our lives more efficient</a:t>
            </a:r>
          </a:p>
          <a:p>
            <a:pPr marL="742950" indent="-742950">
              <a:buAutoNum type="arabicPeriod"/>
            </a:pPr>
            <a:r>
              <a:rPr lang="en-US" sz="3600" dirty="0" smtClean="0"/>
              <a:t>Light and durable</a:t>
            </a:r>
          </a:p>
          <a:p>
            <a:pPr marL="742950" indent="-742950">
              <a:buAutoNum type="arabicPeriod"/>
            </a:pPr>
            <a:r>
              <a:rPr lang="en-US" sz="3600" dirty="0" smtClean="0"/>
              <a:t>Serves many medical purposes</a:t>
            </a:r>
          </a:p>
          <a:p>
            <a:pPr marL="742950" indent="-742950">
              <a:buAutoNum type="arabicPeriod"/>
            </a:pPr>
            <a:r>
              <a:rPr lang="en-US" sz="3600" dirty="0" smtClean="0"/>
              <a:t>_______________</a:t>
            </a:r>
          </a:p>
          <a:p>
            <a:pPr marL="742950" indent="-742950">
              <a:buAutoNum type="arabicPeriod"/>
            </a:pPr>
            <a:r>
              <a:rPr lang="en-US" sz="3600" dirty="0" smtClean="0"/>
              <a:t>_______________</a:t>
            </a:r>
          </a:p>
        </p:txBody>
      </p:sp>
      <p:sp>
        <p:nvSpPr>
          <p:cNvPr id="4" name="Content Placeholder 3"/>
          <p:cNvSpPr>
            <a:spLocks noGrp="1"/>
          </p:cNvSpPr>
          <p:nvPr>
            <p:ph sz="half" idx="2"/>
          </p:nvPr>
        </p:nvSpPr>
        <p:spPr/>
        <p:txBody>
          <a:bodyPr>
            <a:normAutofit fontScale="77500" lnSpcReduction="20000"/>
          </a:bodyPr>
          <a:lstStyle/>
          <a:p>
            <a:pPr marL="0" indent="0" algn="ctr">
              <a:buNone/>
            </a:pPr>
            <a:r>
              <a:rPr lang="en-US" sz="3600" b="1" u="sng" dirty="0" smtClean="0"/>
              <a:t>Cons</a:t>
            </a:r>
          </a:p>
          <a:p>
            <a:pPr marL="742950" indent="-742950">
              <a:buAutoNum type="arabicPeriod"/>
            </a:pPr>
            <a:r>
              <a:rPr lang="en-US" sz="3600" dirty="0" smtClean="0"/>
              <a:t>Is made out of a non-renewable resource: fossil-fuels</a:t>
            </a:r>
          </a:p>
          <a:p>
            <a:pPr marL="742950" indent="-742950">
              <a:buAutoNum type="arabicPeriod"/>
            </a:pPr>
            <a:r>
              <a:rPr lang="en-US" sz="3600" dirty="0" smtClean="0"/>
              <a:t>Does not biodegrade and degrades our environment instead</a:t>
            </a:r>
          </a:p>
          <a:p>
            <a:pPr marL="742950" indent="-742950">
              <a:buAutoNum type="arabicPeriod"/>
            </a:pPr>
            <a:r>
              <a:rPr lang="en-US" sz="3600" dirty="0" smtClean="0"/>
              <a:t>Can’t be recycled indefinitely</a:t>
            </a:r>
          </a:p>
          <a:p>
            <a:pPr marL="742950" indent="-742950">
              <a:buAutoNum type="arabicPeriod"/>
            </a:pPr>
            <a:r>
              <a:rPr lang="en-US" sz="3600" dirty="0" smtClean="0"/>
              <a:t>________________</a:t>
            </a:r>
          </a:p>
          <a:p>
            <a:pPr marL="742950" indent="-742950">
              <a:buAutoNum type="arabicPeriod"/>
            </a:pPr>
            <a:r>
              <a:rPr lang="en-US" sz="3600" dirty="0" smtClean="0"/>
              <a:t>________________</a:t>
            </a:r>
          </a:p>
          <a:p>
            <a:pPr marL="742950" indent="-742950">
              <a:buAutoNum type="arabicPeriod"/>
            </a:pPr>
            <a:endParaRPr lang="en-US" sz="3600" dirty="0" smtClean="0"/>
          </a:p>
        </p:txBody>
      </p:sp>
      <p:sp>
        <p:nvSpPr>
          <p:cNvPr id="5" name="TextBox 4"/>
          <p:cNvSpPr txBox="1"/>
          <p:nvPr/>
        </p:nvSpPr>
        <p:spPr>
          <a:xfrm>
            <a:off x="2667000" y="6023773"/>
            <a:ext cx="4023858" cy="754053"/>
          </a:xfrm>
          <a:prstGeom prst="rect">
            <a:avLst/>
          </a:prstGeom>
          <a:noFill/>
        </p:spPr>
        <p:txBody>
          <a:bodyPr wrap="none" rtlCol="0">
            <a:sp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Class </a:t>
            </a:r>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Discussion!</a:t>
            </a:r>
            <a:endPar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endParaRPr>
          </a:p>
        </p:txBody>
      </p:sp>
    </p:spTree>
    <p:extLst>
      <p:ext uri="{BB962C8B-B14F-4D97-AF65-F5344CB8AC3E}">
        <p14:creationId xmlns:p14="http://schemas.microsoft.com/office/powerpoint/2010/main" val="19674458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Ocean </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Sciences</a:t>
            </a:r>
          </a:p>
        </p:txBody>
      </p:sp>
      <p:sp>
        <p:nvSpPr>
          <p:cNvPr id="3" name="Content Placeholder 2"/>
          <p:cNvSpPr>
            <a:spLocks noGrp="1"/>
          </p:cNvSpPr>
          <p:nvPr>
            <p:ph idx="1"/>
          </p:nvPr>
        </p:nvSpPr>
        <p:spPr>
          <a:xfrm>
            <a:off x="304800" y="1828800"/>
            <a:ext cx="7105650" cy="4525963"/>
          </a:xfrm>
        </p:spPr>
        <p:txBody>
          <a:bodyPr>
            <a:normAutofit fontScale="92500" lnSpcReduction="10000"/>
          </a:bodyPr>
          <a:lstStyle/>
          <a:p>
            <a:pPr marL="0" indent="0">
              <a:buNone/>
            </a:pPr>
            <a:r>
              <a:rPr lang="en-US" dirty="0" smtClean="0"/>
              <a:t>What are the different </a:t>
            </a:r>
            <a:r>
              <a:rPr lang="en-US" b="1" dirty="0" smtClean="0"/>
              <a:t>regions</a:t>
            </a:r>
            <a:r>
              <a:rPr lang="en-US" dirty="0" smtClean="0"/>
              <a:t> of the ocean?</a:t>
            </a:r>
          </a:p>
          <a:p>
            <a:pPr marL="0" indent="0">
              <a:buNone/>
            </a:pPr>
            <a:endParaRPr lang="en-US" dirty="0" smtClean="0"/>
          </a:p>
          <a:p>
            <a:pPr marL="0" indent="0">
              <a:buNone/>
            </a:pPr>
            <a:r>
              <a:rPr lang="en-US" dirty="0" smtClean="0"/>
              <a:t>How does water </a:t>
            </a:r>
            <a:r>
              <a:rPr lang="en-US" b="1" dirty="0" smtClean="0"/>
              <a:t>move</a:t>
            </a:r>
            <a:r>
              <a:rPr lang="en-US" dirty="0" smtClean="0"/>
              <a:t> in the ocean?</a:t>
            </a:r>
          </a:p>
          <a:p>
            <a:pPr marL="0" indent="0">
              <a:buNone/>
            </a:pPr>
            <a:endParaRPr lang="en-US" dirty="0" smtClean="0"/>
          </a:p>
          <a:p>
            <a:pPr marL="0" indent="0">
              <a:buNone/>
            </a:pPr>
            <a:r>
              <a:rPr lang="en-US" dirty="0" smtClean="0"/>
              <a:t>What </a:t>
            </a:r>
            <a:r>
              <a:rPr lang="en-US" b="1" dirty="0" smtClean="0"/>
              <a:t>forces</a:t>
            </a:r>
            <a:r>
              <a:rPr lang="en-US" dirty="0" smtClean="0"/>
              <a:t> cause the water to move?</a:t>
            </a:r>
          </a:p>
          <a:p>
            <a:pPr marL="0" indent="0">
              <a:buNone/>
            </a:pPr>
            <a:endParaRPr lang="en-US" dirty="0" smtClean="0"/>
          </a:p>
          <a:p>
            <a:pPr marL="0" indent="0">
              <a:buNone/>
            </a:pPr>
            <a:r>
              <a:rPr lang="en-US" b="1" dirty="0" smtClean="0"/>
              <a:t>How</a:t>
            </a:r>
            <a:r>
              <a:rPr lang="en-US" dirty="0" smtClean="0"/>
              <a:t> and </a:t>
            </a:r>
            <a:r>
              <a:rPr lang="en-US" b="1" dirty="0" smtClean="0"/>
              <a:t>where</a:t>
            </a:r>
            <a:r>
              <a:rPr lang="en-US" dirty="0" smtClean="0"/>
              <a:t> does plastic collect in the ocean?</a:t>
            </a:r>
            <a:endParaRPr lang="en-US"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410450" y="0"/>
            <a:ext cx="1733550" cy="6858000"/>
          </a:xfrm>
          <a:prstGeom prst="rect">
            <a:avLst/>
          </a:prstGeom>
        </p:spPr>
      </p:pic>
    </p:spTree>
    <p:extLst>
      <p:ext uri="{BB962C8B-B14F-4D97-AF65-F5344CB8AC3E}">
        <p14:creationId xmlns:p14="http://schemas.microsoft.com/office/powerpoint/2010/main" val="34135613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Regions of the </a:t>
            </a:r>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World Ocean</a:t>
            </a:r>
            <a:endParaRPr lang="en-US" dirty="0"/>
          </a:p>
        </p:txBody>
      </p:sp>
      <p:sp>
        <p:nvSpPr>
          <p:cNvPr id="3" name="Rectangle 2"/>
          <p:cNvSpPr/>
          <p:nvPr/>
        </p:nvSpPr>
        <p:spPr>
          <a:xfrm>
            <a:off x="-4354" y="6572777"/>
            <a:ext cx="7391400" cy="307777"/>
          </a:xfrm>
          <a:prstGeom prst="rect">
            <a:avLst/>
          </a:prstGeom>
        </p:spPr>
        <p:txBody>
          <a:bodyPr wrap="square">
            <a:spAutoFit/>
          </a:bodyPr>
          <a:lstStyle/>
          <a:p>
            <a:r>
              <a:rPr lang="en-US" sz="1400" dirty="0" smtClean="0"/>
              <a:t>Image source: http</a:t>
            </a:r>
            <a:r>
              <a:rPr lang="en-US" sz="1400" dirty="0"/>
              <a:t>://ngdc.noaa.gov/mgg/global/etopo1_ocean_volumes.html</a:t>
            </a:r>
          </a:p>
        </p:txBody>
      </p:sp>
      <p:pic>
        <p:nvPicPr>
          <p:cNvPr id="1026" name="Picture 2" descr="global hist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63" y="1341120"/>
            <a:ext cx="8686800" cy="42348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58372" y="5597707"/>
            <a:ext cx="5928674" cy="830997"/>
          </a:xfrm>
          <a:prstGeom prst="rect">
            <a:avLst/>
          </a:prstGeom>
          <a:noFill/>
        </p:spPr>
        <p:txBody>
          <a:bodyPr wrap="none" rtlCol="0">
            <a:spAutoFit/>
          </a:bodyPr>
          <a:lstStyle/>
          <a:p>
            <a:r>
              <a:rPr lang="en-US" sz="2400" dirty="0" smtClean="0"/>
              <a:t>There are 7 major oceans in the world.</a:t>
            </a:r>
          </a:p>
          <a:p>
            <a:r>
              <a:rPr lang="en-US" sz="2400" dirty="0" smtClean="0"/>
              <a:t>71 % of the Earth surface is covered by ocean!</a:t>
            </a:r>
            <a:endParaRPr lang="en-US" sz="2400" dirty="0"/>
          </a:p>
        </p:txBody>
      </p:sp>
      <p:sp>
        <p:nvSpPr>
          <p:cNvPr id="10" name="Oval 9"/>
          <p:cNvSpPr/>
          <p:nvPr/>
        </p:nvSpPr>
        <p:spPr>
          <a:xfrm>
            <a:off x="533400" y="2514600"/>
            <a:ext cx="924972" cy="762000"/>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Oval 11"/>
          <p:cNvSpPr/>
          <p:nvPr/>
        </p:nvSpPr>
        <p:spPr>
          <a:xfrm>
            <a:off x="4382589" y="1421674"/>
            <a:ext cx="1292290" cy="457200"/>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Oval 12"/>
          <p:cNvSpPr/>
          <p:nvPr/>
        </p:nvSpPr>
        <p:spPr>
          <a:xfrm>
            <a:off x="5982789" y="3709852"/>
            <a:ext cx="924972" cy="762000"/>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Oval 13"/>
          <p:cNvSpPr/>
          <p:nvPr/>
        </p:nvSpPr>
        <p:spPr>
          <a:xfrm>
            <a:off x="3228860" y="2453640"/>
            <a:ext cx="924972" cy="762000"/>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Oval 14"/>
          <p:cNvSpPr/>
          <p:nvPr/>
        </p:nvSpPr>
        <p:spPr>
          <a:xfrm>
            <a:off x="3747638" y="3888377"/>
            <a:ext cx="924972" cy="762000"/>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Oval 15"/>
          <p:cNvSpPr/>
          <p:nvPr/>
        </p:nvSpPr>
        <p:spPr>
          <a:xfrm>
            <a:off x="1143000" y="3910148"/>
            <a:ext cx="924972" cy="762000"/>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Oval 16"/>
          <p:cNvSpPr/>
          <p:nvPr/>
        </p:nvSpPr>
        <p:spPr>
          <a:xfrm>
            <a:off x="3124200" y="4926874"/>
            <a:ext cx="1396950" cy="457200"/>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259264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biologyreference.com/photos/ocean-ecosystems-open-ocean-3924.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090160" y="1295401"/>
            <a:ext cx="3825240"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1143000"/>
          </a:xfrm>
        </p:spPr>
        <p:txBody>
          <a:bodyPr>
            <a:norm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Vertical Layers of an Ocean</a:t>
            </a:r>
          </a:p>
        </p:txBody>
      </p:sp>
      <p:sp>
        <p:nvSpPr>
          <p:cNvPr id="3" name="Text Placeholder 7"/>
          <p:cNvSpPr txBox="1">
            <a:spLocks/>
          </p:cNvSpPr>
          <p:nvPr/>
        </p:nvSpPr>
        <p:spPr>
          <a:xfrm>
            <a:off x="457200" y="1554935"/>
            <a:ext cx="4724401"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4" name="Content Placeholder 8"/>
          <p:cNvSpPr txBox="1">
            <a:spLocks/>
          </p:cNvSpPr>
          <p:nvPr/>
        </p:nvSpPr>
        <p:spPr>
          <a:xfrm>
            <a:off x="476794" y="1295400"/>
            <a:ext cx="4628606" cy="518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u="sng" dirty="0"/>
              <a:t>Neustonic </a:t>
            </a:r>
            <a:r>
              <a:rPr lang="en-US" sz="2000" b="1" u="sng" dirty="0" smtClean="0"/>
              <a:t>Zone</a:t>
            </a:r>
            <a:r>
              <a:rPr lang="en-US" sz="2000" b="1" dirty="0" smtClean="0"/>
              <a:t>: At the Surface </a:t>
            </a:r>
          </a:p>
          <a:p>
            <a:pPr lvl="1"/>
            <a:r>
              <a:rPr lang="en-US" sz="2000" dirty="0" smtClean="0"/>
              <a:t>This is where most plastic pollution is found. Many types of plastic which we use everyday (polyethylene, polystyrene, polypropylene) float because their density is less than that of seawater.  </a:t>
            </a:r>
          </a:p>
          <a:p>
            <a:pPr marL="0" indent="0">
              <a:buNone/>
            </a:pPr>
            <a:r>
              <a:rPr lang="en-US" sz="2000" b="1" u="sng" dirty="0" smtClean="0"/>
              <a:t>Pelagic Zone</a:t>
            </a:r>
            <a:r>
              <a:rPr lang="en-US" sz="2000" b="1" dirty="0" smtClean="0"/>
              <a:t>: Below the Surface 	</a:t>
            </a:r>
          </a:p>
          <a:p>
            <a:pPr lvl="1"/>
            <a:r>
              <a:rPr lang="en-US" sz="2000" dirty="0" smtClean="0"/>
              <a:t>Plastic is sometimes pushed below the surface by wind.</a:t>
            </a:r>
          </a:p>
          <a:p>
            <a:pPr marL="0" indent="0">
              <a:buNone/>
            </a:pPr>
            <a:r>
              <a:rPr lang="en-US" sz="2000" b="1" u="sng" dirty="0" smtClean="0"/>
              <a:t>Benthic Zone</a:t>
            </a:r>
            <a:r>
              <a:rPr lang="en-US" sz="2000" b="1" dirty="0" smtClean="0"/>
              <a:t>: At the Seafloor</a:t>
            </a:r>
          </a:p>
          <a:p>
            <a:pPr lvl="1"/>
            <a:r>
              <a:rPr lang="en-US" sz="2000" dirty="0" smtClean="0"/>
              <a:t>Plastic types which are more dense than seawater end up on the sea floor. </a:t>
            </a:r>
            <a:endParaRPr lang="en-US" sz="2000" dirty="0"/>
          </a:p>
        </p:txBody>
      </p:sp>
      <p:sp>
        <p:nvSpPr>
          <p:cNvPr id="5" name="TextBox 4"/>
          <p:cNvSpPr txBox="1"/>
          <p:nvPr/>
        </p:nvSpPr>
        <p:spPr>
          <a:xfrm>
            <a:off x="6172200" y="2678668"/>
            <a:ext cx="1664495" cy="369332"/>
          </a:xfrm>
          <a:prstGeom prst="rect">
            <a:avLst/>
          </a:prstGeom>
          <a:noFill/>
        </p:spPr>
        <p:txBody>
          <a:bodyPr wrap="none" rtlCol="0">
            <a:spAutoFit/>
          </a:bodyPr>
          <a:lstStyle/>
          <a:p>
            <a:r>
              <a:rPr lang="en-US" b="1" dirty="0"/>
              <a:t>Neustonic Zone</a:t>
            </a:r>
            <a:endParaRPr lang="en-US" dirty="0"/>
          </a:p>
        </p:txBody>
      </p:sp>
      <p:sp>
        <p:nvSpPr>
          <p:cNvPr id="7" name="TextBox 6"/>
          <p:cNvSpPr txBox="1"/>
          <p:nvPr/>
        </p:nvSpPr>
        <p:spPr>
          <a:xfrm>
            <a:off x="6248400" y="4267200"/>
            <a:ext cx="1373838" cy="369332"/>
          </a:xfrm>
          <a:prstGeom prst="rect">
            <a:avLst/>
          </a:prstGeom>
          <a:noFill/>
        </p:spPr>
        <p:txBody>
          <a:bodyPr wrap="none" rtlCol="0">
            <a:spAutoFit/>
          </a:bodyPr>
          <a:lstStyle/>
          <a:p>
            <a:r>
              <a:rPr lang="en-US" b="1" dirty="0" smtClean="0"/>
              <a:t>Pelagic </a:t>
            </a:r>
            <a:r>
              <a:rPr lang="en-US" b="1" dirty="0"/>
              <a:t>Zone</a:t>
            </a:r>
            <a:endParaRPr lang="en-US" dirty="0"/>
          </a:p>
        </p:txBody>
      </p:sp>
      <p:sp>
        <p:nvSpPr>
          <p:cNvPr id="8" name="TextBox 7"/>
          <p:cNvSpPr txBox="1"/>
          <p:nvPr/>
        </p:nvSpPr>
        <p:spPr>
          <a:xfrm>
            <a:off x="6248400" y="6107668"/>
            <a:ext cx="1429943" cy="369332"/>
          </a:xfrm>
          <a:prstGeom prst="rect">
            <a:avLst/>
          </a:prstGeom>
          <a:noFill/>
        </p:spPr>
        <p:txBody>
          <a:bodyPr wrap="none" rtlCol="0">
            <a:spAutoFit/>
          </a:bodyPr>
          <a:lstStyle/>
          <a:p>
            <a:r>
              <a:rPr lang="en-US" b="1" dirty="0" smtClean="0"/>
              <a:t>Benthic </a:t>
            </a:r>
            <a:r>
              <a:rPr lang="en-US" b="1" dirty="0"/>
              <a:t>Zone</a:t>
            </a:r>
            <a:endParaRPr lang="en-US" dirty="0"/>
          </a:p>
        </p:txBody>
      </p:sp>
    </p:spTree>
    <p:extLst>
      <p:ext uri="{BB962C8B-B14F-4D97-AF65-F5344CB8AC3E}">
        <p14:creationId xmlns:p14="http://schemas.microsoft.com/office/powerpoint/2010/main" val="17207780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and why does the water in the ocean move? </a:t>
            </a:r>
          </a:p>
        </p:txBody>
      </p:sp>
      <p:sp>
        <p:nvSpPr>
          <p:cNvPr id="3" name="Rectangle 2"/>
          <p:cNvSpPr/>
          <p:nvPr/>
        </p:nvSpPr>
        <p:spPr>
          <a:xfrm>
            <a:off x="772886" y="6071882"/>
            <a:ext cx="7620000" cy="738664"/>
          </a:xfrm>
          <a:prstGeom prst="rect">
            <a:avLst/>
          </a:prstGeom>
        </p:spPr>
        <p:txBody>
          <a:bodyPr wrap="square">
            <a:spAutoFit/>
          </a:bodyPr>
          <a:lstStyle/>
          <a:p>
            <a:r>
              <a:rPr lang="en-US" sz="2400" dirty="0">
                <a:hlinkClick r:id="rId3"/>
              </a:rPr>
              <a:t>View Ocean Currents Video here</a:t>
            </a:r>
            <a:r>
              <a:rPr lang="en-US" sz="2400" dirty="0"/>
              <a:t> !! </a:t>
            </a:r>
            <a:r>
              <a:rPr lang="en-US" dirty="0"/>
              <a:t>(Right click, Open hyperlink, will need Internet connection)</a:t>
            </a:r>
          </a:p>
        </p:txBody>
      </p:sp>
      <p:pic>
        <p:nvPicPr>
          <p:cNvPr id="6148" name="Picture 4" descr="http://media.npr.org/assets/img/2012/04/09/wind_wide-847bb70c01fe85bb5684f361217727cff07a97c8-s6-c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918" y="1351259"/>
            <a:ext cx="8411936" cy="47206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12620" y="6550223"/>
            <a:ext cx="2231380" cy="307777"/>
          </a:xfrm>
          <a:prstGeom prst="rect">
            <a:avLst/>
          </a:prstGeom>
          <a:noFill/>
        </p:spPr>
        <p:txBody>
          <a:bodyPr wrap="none" rtlCol="0">
            <a:spAutoFit/>
          </a:bodyPr>
          <a:lstStyle/>
          <a:p>
            <a:r>
              <a:rPr lang="en-US" sz="1400" dirty="0" smtClean="0"/>
              <a:t>Image source: www.npr.org</a:t>
            </a:r>
            <a:endParaRPr lang="en-US" sz="1400" dirty="0"/>
          </a:p>
        </p:txBody>
      </p:sp>
    </p:spTree>
    <p:extLst>
      <p:ext uri="{BB962C8B-B14F-4D97-AF65-F5344CB8AC3E}">
        <p14:creationId xmlns:p14="http://schemas.microsoft.com/office/powerpoint/2010/main" val="27645105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a:t>
            </a:r>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causes </a:t>
            </a:r>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water at the </a:t>
            </a:r>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ocean surface to </a:t>
            </a:r>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move in currents?</a:t>
            </a:r>
          </a:p>
        </p:txBody>
      </p:sp>
      <p:sp>
        <p:nvSpPr>
          <p:cNvPr id="3" name="Content Placeholder 2"/>
          <p:cNvSpPr>
            <a:spLocks noGrp="1"/>
          </p:cNvSpPr>
          <p:nvPr>
            <p:ph idx="1"/>
          </p:nvPr>
        </p:nvSpPr>
        <p:spPr>
          <a:xfrm>
            <a:off x="256903" y="1740198"/>
            <a:ext cx="5562600" cy="5029200"/>
          </a:xfrm>
        </p:spPr>
        <p:txBody>
          <a:bodyPr>
            <a:normAutofit fontScale="92500" lnSpcReduction="20000"/>
          </a:bodyPr>
          <a:lstStyle/>
          <a:p>
            <a:pPr marL="0" indent="0">
              <a:buNone/>
            </a:pPr>
            <a:r>
              <a:rPr lang="en-US" b="1" dirty="0" smtClean="0"/>
              <a:t>Wind</a:t>
            </a:r>
          </a:p>
          <a:p>
            <a:pPr marL="0" indent="0">
              <a:buNone/>
            </a:pPr>
            <a:r>
              <a:rPr lang="en-US" sz="2400" dirty="0" smtClean="0"/>
              <a:t>Friction </a:t>
            </a:r>
            <a:r>
              <a:rPr lang="en-US" sz="2400" dirty="0"/>
              <a:t>from </a:t>
            </a:r>
            <a:r>
              <a:rPr lang="en-US" sz="2400" dirty="0" smtClean="0"/>
              <a:t>wind on surface water causes it to </a:t>
            </a:r>
            <a:r>
              <a:rPr lang="en-US" sz="2600" b="1" dirty="0" smtClean="0"/>
              <a:t>start</a:t>
            </a:r>
            <a:r>
              <a:rPr lang="en-US" sz="2400" dirty="0" smtClean="0"/>
              <a:t> moving in the same direction</a:t>
            </a:r>
          </a:p>
          <a:p>
            <a:pPr marL="0" indent="0">
              <a:buNone/>
            </a:pPr>
            <a:endParaRPr lang="en-US" sz="2400" dirty="0" smtClean="0"/>
          </a:p>
          <a:p>
            <a:pPr marL="0" indent="0">
              <a:buNone/>
            </a:pPr>
            <a:endParaRPr lang="en-US" sz="2400" dirty="0" smtClean="0"/>
          </a:p>
          <a:p>
            <a:pPr marL="0" indent="0">
              <a:buNone/>
            </a:pPr>
            <a:r>
              <a:rPr lang="en-US" sz="3900" b="1" dirty="0" smtClean="0"/>
              <a:t>+</a:t>
            </a:r>
            <a:r>
              <a:rPr lang="en-US" sz="3900" b="1" dirty="0"/>
              <a:t> </a:t>
            </a:r>
            <a:r>
              <a:rPr lang="en-US" b="1" dirty="0" smtClean="0"/>
              <a:t>Rotation </a:t>
            </a:r>
            <a:r>
              <a:rPr lang="en-US" b="1" dirty="0"/>
              <a:t>of the Earth </a:t>
            </a:r>
            <a:endParaRPr lang="en-US" b="1" dirty="0" smtClean="0"/>
          </a:p>
          <a:p>
            <a:pPr marL="0" indent="0">
              <a:buNone/>
            </a:pPr>
            <a:r>
              <a:rPr lang="en-US" sz="2400" dirty="0" smtClean="0"/>
              <a:t>Water being forced by wind is </a:t>
            </a:r>
            <a:r>
              <a:rPr lang="en-US" sz="2600" b="1" dirty="0" smtClean="0"/>
              <a:t>deflected</a:t>
            </a:r>
            <a:r>
              <a:rPr lang="en-US" sz="2600" dirty="0" smtClean="0"/>
              <a:t> </a:t>
            </a:r>
            <a:r>
              <a:rPr lang="en-US" sz="2400" dirty="0" smtClean="0"/>
              <a:t>to the </a:t>
            </a:r>
            <a:r>
              <a:rPr lang="en-US" sz="2600" b="1" dirty="0" smtClean="0"/>
              <a:t>right</a:t>
            </a:r>
            <a:r>
              <a:rPr lang="en-US" sz="2400" dirty="0" smtClean="0"/>
              <a:t> of its path on the </a:t>
            </a:r>
            <a:r>
              <a:rPr lang="en-US" sz="2400" u="sng" dirty="0" smtClean="0"/>
              <a:t>Northern </a:t>
            </a:r>
            <a:r>
              <a:rPr lang="en-US" sz="2400" u="sng" dirty="0"/>
              <a:t>H</a:t>
            </a:r>
            <a:r>
              <a:rPr lang="en-US" sz="2400" u="sng" dirty="0" smtClean="0"/>
              <a:t>emisphere</a:t>
            </a:r>
            <a:r>
              <a:rPr lang="en-US" sz="2400" dirty="0" smtClean="0"/>
              <a:t> and to the </a:t>
            </a:r>
            <a:r>
              <a:rPr lang="en-US" sz="2600" b="1" dirty="0" smtClean="0"/>
              <a:t>left</a:t>
            </a:r>
            <a:r>
              <a:rPr lang="en-US" sz="2400" dirty="0" smtClean="0"/>
              <a:t> of its path on the </a:t>
            </a:r>
            <a:r>
              <a:rPr lang="en-US" sz="2400" u="sng" dirty="0" smtClean="0"/>
              <a:t>Southern </a:t>
            </a:r>
            <a:r>
              <a:rPr lang="en-US" sz="2400" u="sng" dirty="0"/>
              <a:t>H</a:t>
            </a:r>
            <a:r>
              <a:rPr lang="en-US" sz="2400" u="sng" dirty="0" smtClean="0"/>
              <a:t>emisphere</a:t>
            </a:r>
            <a:r>
              <a:rPr lang="en-US" sz="2400" dirty="0" smtClean="0"/>
              <a:t>. </a:t>
            </a:r>
          </a:p>
          <a:p>
            <a:pPr marL="0" indent="0">
              <a:buNone/>
            </a:pPr>
            <a:r>
              <a:rPr lang="en-US" sz="2600" b="1" dirty="0" smtClean="0"/>
              <a:t>This is called the </a:t>
            </a:r>
            <a:r>
              <a:rPr lang="en-US" sz="2600" b="1" i="1" dirty="0" smtClean="0"/>
              <a:t>Coriolis Effect</a:t>
            </a:r>
            <a:r>
              <a:rPr lang="en-US" sz="2600" b="1" dirty="0" smtClean="0"/>
              <a:t>.</a:t>
            </a:r>
            <a:endParaRPr lang="en-US" sz="2600" b="1" dirty="0"/>
          </a:p>
          <a:p>
            <a:pPr marL="0" indent="0">
              <a:buNone/>
            </a:pPr>
            <a:endParaRPr lang="en-US" dirty="0" smtClean="0"/>
          </a:p>
          <a:p>
            <a:pPr marL="0" indent="0">
              <a:buNone/>
            </a:pPr>
            <a:r>
              <a:rPr lang="en-US" sz="3900" b="1" dirty="0" smtClean="0"/>
              <a:t>=</a:t>
            </a:r>
            <a:r>
              <a:rPr lang="en-US" b="1" dirty="0" smtClean="0"/>
              <a:t> Ocean currents</a:t>
            </a:r>
          </a:p>
        </p:txBody>
      </p:sp>
      <p:pic>
        <p:nvPicPr>
          <p:cNvPr id="5122" name="Picture 2" descr="https://encrypted-tbn0.gstatic.com/images?q=tbn:ANd9GcR5ZEZutvbrjWlGQo5Z8BkCaht3J0rLm7N4-tkEwKSY2h2w9lx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921550"/>
            <a:ext cx="2209800" cy="28205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1.gstatic.com/images?q=tbn:ANd9GcSfzlN_8IJ4cbNYBX47_Az60Ltd-aarssRbpRasvsLOv4LZ18T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505067"/>
            <a:ext cx="2895600" cy="236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1109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2623" y="0"/>
            <a:ext cx="4572000" cy="707886"/>
          </a:xfrm>
          <a:prstGeom prst="rect">
            <a:avLst/>
          </a:prstGeom>
        </p:spPr>
        <p:txBody>
          <a:bodyPr wrap="square">
            <a:spAutoFit/>
          </a:bodyPr>
          <a:lstStyle/>
          <a:p>
            <a:pPr marL="742950" indent="-742950">
              <a:buAutoNum type="arabicPlain"/>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Polymer Science</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4410297" y="1541982"/>
            <a:ext cx="3988592" cy="707886"/>
          </a:xfrm>
          <a:prstGeom prst="rect">
            <a:avLst/>
          </a:prstGeom>
          <a:noFill/>
        </p:spPr>
        <p:txBody>
          <a:bodyPr wrap="none">
            <a:spAutoFit/>
          </a:bodyPr>
          <a:lstStyle/>
          <a:p>
            <a:pPr marL="742950" indent="-742950">
              <a:buAutoNum type="arabicPlain" startAt="2"/>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Ocean Science</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Rectangle 7"/>
          <p:cNvSpPr/>
          <p:nvPr/>
        </p:nvSpPr>
        <p:spPr>
          <a:xfrm>
            <a:off x="4440446" y="3176283"/>
            <a:ext cx="4694106" cy="707886"/>
          </a:xfrm>
          <a:prstGeom prst="rect">
            <a:avLst/>
          </a:prstGeom>
          <a:noFill/>
        </p:spPr>
        <p:txBody>
          <a:bodyPr wrap="none">
            <a:spAutoFit/>
          </a:bodyPr>
          <a:lstStyle/>
          <a:p>
            <a:pPr marL="742950" indent="-742950">
              <a:buAutoNum type="arabicPlain" startAt="3"/>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Biological Science</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Rectangle 9"/>
          <p:cNvSpPr/>
          <p:nvPr/>
        </p:nvSpPr>
        <p:spPr>
          <a:xfrm>
            <a:off x="4442623" y="4922652"/>
            <a:ext cx="3879588" cy="707886"/>
          </a:xfrm>
          <a:prstGeom prst="rect">
            <a:avLst/>
          </a:prstGeom>
        </p:spPr>
        <p:txBody>
          <a:bodyPr wrap="none">
            <a:spAutoFit/>
          </a:bodyPr>
          <a:lstStyle/>
          <a:p>
            <a:pPr marL="742950" indent="-742950">
              <a:buAutoNum type="arabicPlain" startAt="4"/>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Social Science</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7170" name="Picture 2" descr="http://www.saiman.co.uk/assets/images/new-polymers-image.jpg"/>
          <p:cNvPicPr>
            <a:picLocks noChangeAspect="1" noChangeArrowheads="1"/>
          </p:cNvPicPr>
          <p:nvPr/>
        </p:nvPicPr>
        <p:blipFill rotWithShape="1">
          <a:blip r:embed="rId3">
            <a:extLst>
              <a:ext uri="{28A0092B-C50C-407E-A947-70E740481C1C}">
                <a14:useLocalDpi xmlns:a14="http://schemas.microsoft.com/office/drawing/2010/main" val="0"/>
              </a:ext>
            </a:extLst>
          </a:blip>
          <a:srcRect l="15806" r="4838"/>
          <a:stretch/>
        </p:blipFill>
        <p:spPr bwMode="auto">
          <a:xfrm>
            <a:off x="0" y="0"/>
            <a:ext cx="4442623" cy="14732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encrypted-tbn3.gstatic.com/images?q=tbn:ANd9GcQrgTeP6uMLwawuKxJzozy9XoU75gPMB2JA_-cnL4lB4GHmvR6WEQ"/>
          <p:cNvPicPr>
            <a:picLocks noChangeAspect="1" noChangeArrowheads="1"/>
          </p:cNvPicPr>
          <p:nvPr/>
        </p:nvPicPr>
        <p:blipFill rotWithShape="1">
          <a:blip r:embed="rId4">
            <a:extLst>
              <a:ext uri="{28A0092B-C50C-407E-A947-70E740481C1C}">
                <a14:useLocalDpi xmlns:a14="http://schemas.microsoft.com/office/drawing/2010/main" val="0"/>
              </a:ext>
            </a:extLst>
          </a:blip>
          <a:srcRect b="6301"/>
          <a:stretch/>
        </p:blipFill>
        <p:spPr bwMode="auto">
          <a:xfrm>
            <a:off x="0" y="1541982"/>
            <a:ext cx="4442623" cy="155391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encrypted-tbn2.gstatic.com/images?q=tbn:ANd9GcQFv-BObhGfa_3RgjKdyBJqvWgMLsXTJ5Xx4Ri1HQGeE4BG3nMI"/>
          <p:cNvPicPr>
            <a:picLocks noChangeAspect="1" noChangeArrowheads="1"/>
          </p:cNvPicPr>
          <p:nvPr/>
        </p:nvPicPr>
        <p:blipFill rotWithShape="1">
          <a:blip r:embed="rId5">
            <a:extLst>
              <a:ext uri="{28A0092B-C50C-407E-A947-70E740481C1C}">
                <a14:useLocalDpi xmlns:a14="http://schemas.microsoft.com/office/drawing/2010/main" val="0"/>
              </a:ext>
            </a:extLst>
          </a:blip>
          <a:srcRect t="10907" b="15940"/>
          <a:stretch/>
        </p:blipFill>
        <p:spPr bwMode="auto">
          <a:xfrm>
            <a:off x="-2177" y="3176283"/>
            <a:ext cx="4442623" cy="168745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bit.ly/XKuwfd"/>
          <p:cNvPicPr>
            <a:picLocks noChangeAspect="1" noChangeArrowheads="1"/>
          </p:cNvPicPr>
          <p:nvPr/>
        </p:nvPicPr>
        <p:blipFill rotWithShape="1">
          <a:blip r:embed="rId6">
            <a:extLst>
              <a:ext uri="{28A0092B-C50C-407E-A947-70E740481C1C}">
                <a14:useLocalDpi xmlns:a14="http://schemas.microsoft.com/office/drawing/2010/main" val="0"/>
              </a:ext>
            </a:extLst>
          </a:blip>
          <a:srcRect b="22258"/>
          <a:stretch/>
        </p:blipFill>
        <p:spPr bwMode="auto">
          <a:xfrm>
            <a:off x="0" y="4922652"/>
            <a:ext cx="4442623" cy="19353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77" y="6550223"/>
            <a:ext cx="2527295" cy="307777"/>
          </a:xfrm>
          <a:prstGeom prst="rect">
            <a:avLst/>
          </a:prstGeom>
        </p:spPr>
        <p:txBody>
          <a:bodyPr wrap="none">
            <a:spAutoFit/>
          </a:bodyPr>
          <a:lstStyle/>
          <a:p>
            <a:r>
              <a:rPr lang="en-US" sz="1400" b="1" dirty="0"/>
              <a:t>http://www.greenconduct.com</a:t>
            </a:r>
          </a:p>
        </p:txBody>
      </p:sp>
      <p:sp>
        <p:nvSpPr>
          <p:cNvPr id="3" name="TextBox 2"/>
          <p:cNvSpPr txBox="1"/>
          <p:nvPr/>
        </p:nvSpPr>
        <p:spPr>
          <a:xfrm>
            <a:off x="0" y="4569023"/>
            <a:ext cx="1486497" cy="307777"/>
          </a:xfrm>
          <a:prstGeom prst="rect">
            <a:avLst/>
          </a:prstGeom>
          <a:noFill/>
        </p:spPr>
        <p:txBody>
          <a:bodyPr wrap="none" rtlCol="0">
            <a:spAutoFit/>
          </a:bodyPr>
          <a:lstStyle/>
          <a:p>
            <a:r>
              <a:rPr lang="en-US" sz="1400" b="1" dirty="0">
                <a:solidFill>
                  <a:schemeClr val="bg1"/>
                </a:solidFill>
              </a:rPr>
              <a:t>emeraldplanet.ca</a:t>
            </a:r>
            <a:endParaRPr lang="en-US" b="1" dirty="0">
              <a:solidFill>
                <a:schemeClr val="bg1"/>
              </a:solidFill>
            </a:endParaRPr>
          </a:p>
        </p:txBody>
      </p:sp>
    </p:spTree>
    <p:extLst>
      <p:ext uri="{BB962C8B-B14F-4D97-AF65-F5344CB8AC3E}">
        <p14:creationId xmlns:p14="http://schemas.microsoft.com/office/powerpoint/2010/main" val="24634431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Ocean Currents</a:t>
            </a:r>
          </a:p>
        </p:txBody>
      </p:sp>
      <p:sp>
        <p:nvSpPr>
          <p:cNvPr id="4" name="Rectangle 3"/>
          <p:cNvSpPr/>
          <p:nvPr/>
        </p:nvSpPr>
        <p:spPr>
          <a:xfrm>
            <a:off x="0" y="6550223"/>
            <a:ext cx="9144000" cy="307777"/>
          </a:xfrm>
          <a:prstGeom prst="rect">
            <a:avLst/>
          </a:prstGeom>
        </p:spPr>
        <p:txBody>
          <a:bodyPr wrap="square">
            <a:spAutoFit/>
          </a:bodyPr>
          <a:lstStyle/>
          <a:p>
            <a:r>
              <a:rPr lang="en-US" sz="1400" dirty="0" smtClean="0"/>
              <a:t>Image source</a:t>
            </a:r>
            <a:r>
              <a:rPr lang="en-US" sz="1400" dirty="0"/>
              <a:t>: http://www.seos-project.eu/modules/oceancurrents/oceancurrents-c02-p03.html</a:t>
            </a:r>
          </a:p>
        </p:txBody>
      </p:sp>
      <p:pic>
        <p:nvPicPr>
          <p:cNvPr id="3082" name="Picture 10" descr="http://www.seos-project.eu/modules/oceancurrents/images/global_curr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399"/>
            <a:ext cx="8268959" cy="555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3919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 Ocean Gyres </a:t>
            </a:r>
            <a:endPar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Rectangle 3"/>
          <p:cNvSpPr/>
          <p:nvPr/>
        </p:nvSpPr>
        <p:spPr>
          <a:xfrm>
            <a:off x="0" y="6550223"/>
            <a:ext cx="9144000" cy="307777"/>
          </a:xfrm>
          <a:prstGeom prst="rect">
            <a:avLst/>
          </a:prstGeom>
        </p:spPr>
        <p:txBody>
          <a:bodyPr wrap="square">
            <a:spAutoFit/>
          </a:bodyPr>
          <a:lstStyle/>
          <a:p>
            <a:r>
              <a:rPr lang="en-US" sz="1400" dirty="0" smtClean="0"/>
              <a:t>Image source</a:t>
            </a:r>
            <a:r>
              <a:rPr lang="en-US" sz="1400" dirty="0"/>
              <a:t>: http://www.seos-project.eu/modules/oceancurrents/oceancurrents-c02-p03.html</a:t>
            </a:r>
          </a:p>
        </p:txBody>
      </p:sp>
      <p:pic>
        <p:nvPicPr>
          <p:cNvPr id="3082" name="Picture 10" descr="http://www.seos-project.eu/modules/oceancurrents/images/global_curr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399"/>
            <a:ext cx="8268959" cy="55596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0" y="2590800"/>
            <a:ext cx="609600" cy="754053"/>
          </a:xfrm>
          <a:prstGeom prst="rect">
            <a:avLst/>
          </a:prstGeom>
          <a:solidFill>
            <a:schemeClr val="bg1">
              <a:alpha val="68000"/>
            </a:schemeClr>
          </a:solidFill>
        </p:spPr>
        <p:txBody>
          <a:bodyPr wrap="square" rtlCol="0">
            <a:spAutoFit/>
          </a:bodyPr>
          <a:lstStyle/>
          <a:p>
            <a:pPr algn="ctr"/>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1</a:t>
            </a:r>
          </a:p>
        </p:txBody>
      </p:sp>
      <p:sp>
        <p:nvSpPr>
          <p:cNvPr id="7" name="TextBox 6"/>
          <p:cNvSpPr txBox="1"/>
          <p:nvPr/>
        </p:nvSpPr>
        <p:spPr>
          <a:xfrm>
            <a:off x="1371600" y="3886200"/>
            <a:ext cx="609600" cy="754053"/>
          </a:xfrm>
          <a:prstGeom prst="rect">
            <a:avLst/>
          </a:prstGeom>
          <a:solidFill>
            <a:schemeClr val="bg1">
              <a:alpha val="68000"/>
            </a:schemeClr>
          </a:solidFill>
        </p:spPr>
        <p:txBody>
          <a:bodyPr wrap="square" rtlCol="0">
            <a:spAutoFit/>
          </a:bodyPr>
          <a:lstStyle/>
          <a:p>
            <a:pPr algn="ctr"/>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5</a:t>
            </a:r>
            <a:endPar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endParaRPr>
          </a:p>
        </p:txBody>
      </p:sp>
      <p:sp>
        <p:nvSpPr>
          <p:cNvPr id="8" name="TextBox 7"/>
          <p:cNvSpPr txBox="1"/>
          <p:nvPr/>
        </p:nvSpPr>
        <p:spPr>
          <a:xfrm>
            <a:off x="4998720" y="4038599"/>
            <a:ext cx="609600" cy="754053"/>
          </a:xfrm>
          <a:prstGeom prst="rect">
            <a:avLst/>
          </a:prstGeom>
          <a:solidFill>
            <a:schemeClr val="bg1">
              <a:alpha val="68000"/>
            </a:schemeClr>
          </a:solidFill>
        </p:spPr>
        <p:txBody>
          <a:bodyPr wrap="square" rtlCol="0">
            <a:spAutoFit/>
          </a:bodyPr>
          <a:lstStyle/>
          <a:p>
            <a:pPr algn="ctr"/>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3</a:t>
            </a:r>
            <a:endPar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endParaRPr>
          </a:p>
        </p:txBody>
      </p:sp>
      <p:sp>
        <p:nvSpPr>
          <p:cNvPr id="9" name="TextBox 8"/>
          <p:cNvSpPr txBox="1"/>
          <p:nvPr/>
        </p:nvSpPr>
        <p:spPr>
          <a:xfrm>
            <a:off x="6566263" y="2383590"/>
            <a:ext cx="609600" cy="754053"/>
          </a:xfrm>
          <a:prstGeom prst="rect">
            <a:avLst/>
          </a:prstGeom>
          <a:solidFill>
            <a:schemeClr val="bg1">
              <a:alpha val="68000"/>
            </a:schemeClr>
          </a:solidFill>
        </p:spPr>
        <p:txBody>
          <a:bodyPr wrap="square" rtlCol="0">
            <a:spAutoFit/>
          </a:bodyPr>
          <a:lstStyle/>
          <a:p>
            <a:pPr algn="ctr"/>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2</a:t>
            </a:r>
            <a:endPar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endParaRPr>
          </a:p>
        </p:txBody>
      </p:sp>
      <p:sp>
        <p:nvSpPr>
          <p:cNvPr id="10" name="TextBox 9"/>
          <p:cNvSpPr txBox="1"/>
          <p:nvPr/>
        </p:nvSpPr>
        <p:spPr>
          <a:xfrm>
            <a:off x="7162800" y="4191000"/>
            <a:ext cx="609600" cy="754053"/>
          </a:xfrm>
          <a:prstGeom prst="rect">
            <a:avLst/>
          </a:prstGeom>
          <a:solidFill>
            <a:schemeClr val="bg1">
              <a:alpha val="68000"/>
            </a:schemeClr>
          </a:solidFill>
        </p:spPr>
        <p:txBody>
          <a:bodyPr wrap="square" rtlCol="0">
            <a:spAutoFit/>
          </a:bodyPr>
          <a:lstStyle/>
          <a:p>
            <a:pPr algn="ctr"/>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4</a:t>
            </a:r>
            <a:endPar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endParaRPr>
          </a:p>
        </p:txBody>
      </p:sp>
    </p:spTree>
    <p:extLst>
      <p:ext uri="{BB962C8B-B14F-4D97-AF65-F5344CB8AC3E}">
        <p14:creationId xmlns:p14="http://schemas.microsoft.com/office/powerpoint/2010/main" val="6679672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Gyre Characteristics</a:t>
            </a:r>
          </a:p>
        </p:txBody>
      </p:sp>
      <p:sp>
        <p:nvSpPr>
          <p:cNvPr id="4" name="Content Placeholder 3"/>
          <p:cNvSpPr>
            <a:spLocks noGrp="1"/>
          </p:cNvSpPr>
          <p:nvPr>
            <p:ph idx="1"/>
          </p:nvPr>
        </p:nvSpPr>
        <p:spPr>
          <a:xfrm>
            <a:off x="457200" y="1295400"/>
            <a:ext cx="8229600" cy="5343526"/>
          </a:xfrm>
        </p:spPr>
        <p:txBody>
          <a:bodyPr>
            <a:normAutofit fontScale="85000" lnSpcReduction="10000"/>
          </a:bodyPr>
          <a:lstStyle/>
          <a:p>
            <a:pPr marL="0" indent="0">
              <a:buNone/>
            </a:pPr>
            <a:r>
              <a:rPr lang="en-US" b="1" dirty="0" smtClean="0"/>
              <a:t>GYRE: </a:t>
            </a:r>
            <a:r>
              <a:rPr lang="en-US" b="1" dirty="0"/>
              <a:t>Any large rotating system of ocean currents</a:t>
            </a:r>
            <a:r>
              <a:rPr lang="en-US" b="1" dirty="0" smtClean="0"/>
              <a:t>.</a:t>
            </a:r>
            <a:endParaRPr lang="en-US" dirty="0" smtClean="0"/>
          </a:p>
          <a:p>
            <a:r>
              <a:rPr lang="en-US" dirty="0" smtClean="0"/>
              <a:t>Rotate clockwise </a:t>
            </a:r>
            <a:r>
              <a:rPr lang="en-US" dirty="0"/>
              <a:t>in </a:t>
            </a:r>
            <a:r>
              <a:rPr lang="en-US" dirty="0" smtClean="0"/>
              <a:t>Northern Hemisphere</a:t>
            </a:r>
          </a:p>
          <a:p>
            <a:r>
              <a:rPr lang="en-US" dirty="0" smtClean="0"/>
              <a:t>Rotate counter-clockwise in Southern Hemisphere</a:t>
            </a:r>
          </a:p>
          <a:p>
            <a:r>
              <a:rPr lang="en-US" dirty="0" smtClean="0"/>
              <a:t>High pressure atmospheric systems found above gyres</a:t>
            </a:r>
          </a:p>
          <a:p>
            <a:r>
              <a:rPr lang="en-US" dirty="0" smtClean="0"/>
              <a:t>Water moves towards center and “piles up” bringing floating debris with it</a:t>
            </a:r>
          </a:p>
          <a:p>
            <a:r>
              <a:rPr lang="en-US" dirty="0" smtClean="0"/>
              <a:t>Slow water movement</a:t>
            </a:r>
          </a:p>
          <a:p>
            <a:r>
              <a:rPr lang="en-US" dirty="0" smtClean="0"/>
              <a:t>Warm surface layer</a:t>
            </a:r>
          </a:p>
          <a:p>
            <a:r>
              <a:rPr lang="en-US" dirty="0" smtClean="0"/>
              <a:t>Clear water</a:t>
            </a:r>
          </a:p>
          <a:p>
            <a:r>
              <a:rPr lang="en-US" dirty="0" smtClean="0"/>
              <a:t>Few nutrients in water</a:t>
            </a:r>
          </a:p>
          <a:p>
            <a:r>
              <a:rPr lang="en-US" dirty="0" smtClean="0"/>
              <a:t>Not a lot of marine life</a:t>
            </a:r>
          </a:p>
          <a:p>
            <a:endParaRPr lang="en-US" dirty="0" smtClean="0"/>
          </a:p>
          <a:p>
            <a:endParaRPr lang="en-US" dirty="0"/>
          </a:p>
        </p:txBody>
      </p:sp>
      <p:pic>
        <p:nvPicPr>
          <p:cNvPr id="8194" name="Picture 2" descr="CharlesMooreUnder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3648074"/>
            <a:ext cx="4286250"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7643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North Pacific </a:t>
            </a:r>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Gyre</a:t>
            </a:r>
            <a:endParaRPr lang="en-US" dirty="0"/>
          </a:p>
        </p:txBody>
      </p:sp>
      <p:pic>
        <p:nvPicPr>
          <p:cNvPr id="1026" name="Picture 2" descr="The currents of the North Pacific gyre collect trash—mostly bits of microscopic plastic—into what are known as &quot;garbage patche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399"/>
            <a:ext cx="9144000" cy="5815585"/>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p:cNvSpPr>
            <a:spLocks noGrp="1"/>
          </p:cNvSpPr>
          <p:nvPr>
            <p:ph sz="half" idx="1"/>
          </p:nvPr>
        </p:nvSpPr>
        <p:spPr>
          <a:xfrm>
            <a:off x="0" y="4953000"/>
            <a:ext cx="9152708" cy="1905000"/>
          </a:xfrm>
          <a:solidFill>
            <a:schemeClr val="bg1"/>
          </a:solidFill>
        </p:spPr>
        <p:txBody>
          <a:bodyPr>
            <a:normAutofit fontScale="70000" lnSpcReduction="20000"/>
          </a:bodyPr>
          <a:lstStyle/>
          <a:p>
            <a:endParaRPr lang="en-US" dirty="0" smtClean="0"/>
          </a:p>
          <a:p>
            <a:r>
              <a:rPr lang="en-US" sz="3100" dirty="0" smtClean="0"/>
              <a:t>Reaches from Japan to California, Hawaii is located near the center of the gyre.</a:t>
            </a:r>
          </a:p>
          <a:p>
            <a:r>
              <a:rPr lang="en-US" sz="3100" dirty="0"/>
              <a:t>W</a:t>
            </a:r>
            <a:r>
              <a:rPr lang="en-US" sz="3100" dirty="0" smtClean="0"/>
              <a:t>ater flows in a clock-wise direction.</a:t>
            </a:r>
          </a:p>
          <a:p>
            <a:r>
              <a:rPr lang="en-US" sz="3100" dirty="0" smtClean="0"/>
              <a:t>Plastic collects on the northern edge of the gyre where water transported by </a:t>
            </a:r>
            <a:r>
              <a:rPr lang="en-US" sz="3100" dirty="0"/>
              <a:t>the </a:t>
            </a:r>
            <a:r>
              <a:rPr lang="en-US" sz="3100" dirty="0" smtClean="0"/>
              <a:t>currents builds up.</a:t>
            </a:r>
          </a:p>
          <a:p>
            <a:endParaRPr lang="en-US" dirty="0"/>
          </a:p>
        </p:txBody>
      </p:sp>
      <p:sp>
        <p:nvSpPr>
          <p:cNvPr id="3" name="Rectangle 2"/>
          <p:cNvSpPr/>
          <p:nvPr/>
        </p:nvSpPr>
        <p:spPr>
          <a:xfrm>
            <a:off x="5715000" y="6488668"/>
            <a:ext cx="3442161" cy="369332"/>
          </a:xfrm>
          <a:prstGeom prst="rect">
            <a:avLst/>
          </a:prstGeom>
        </p:spPr>
        <p:txBody>
          <a:bodyPr wrap="none">
            <a:spAutoFit/>
          </a:bodyPr>
          <a:lstStyle/>
          <a:p>
            <a:r>
              <a:rPr lang="en-US" sz="1400" dirty="0" smtClean="0"/>
              <a:t>Image source: www.marinedebris.noaa.gov </a:t>
            </a:r>
            <a:r>
              <a:rPr lang="en-US" dirty="0" smtClean="0"/>
              <a:t> </a:t>
            </a:r>
            <a:endParaRPr lang="en-US" dirty="0"/>
          </a:p>
        </p:txBody>
      </p:sp>
    </p:spTree>
    <p:extLst>
      <p:ext uri="{BB962C8B-B14F-4D97-AF65-F5344CB8AC3E}">
        <p14:creationId xmlns:p14="http://schemas.microsoft.com/office/powerpoint/2010/main" val="17846295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benish.net/app-content/files/palapala/gyres/fullsize/plastic-gyres.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28600" y="729853"/>
            <a:ext cx="8763000" cy="60519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5300" y="0"/>
            <a:ext cx="8229600" cy="1143000"/>
          </a:xfrm>
        </p:spPr>
        <p:txBody>
          <a:bodyPr>
            <a:norm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Plastic in the Gyres</a:t>
            </a:r>
          </a:p>
        </p:txBody>
      </p:sp>
      <p:sp>
        <p:nvSpPr>
          <p:cNvPr id="3" name="Text Placeholder 2"/>
          <p:cNvSpPr>
            <a:spLocks noGrp="1"/>
          </p:cNvSpPr>
          <p:nvPr>
            <p:ph idx="1"/>
          </p:nvPr>
        </p:nvSpPr>
        <p:spPr>
          <a:xfrm>
            <a:off x="533400" y="1371600"/>
            <a:ext cx="8153400" cy="4800600"/>
          </a:xfrm>
        </p:spPr>
        <p:txBody>
          <a:bodyPr>
            <a:noAutofit/>
          </a:bodyPr>
          <a:lstStyle/>
          <a:p>
            <a:pPr marL="0" indent="0" algn="ctr">
              <a:buNone/>
            </a:pPr>
            <a:r>
              <a:rPr lang="en-US" sz="3600" b="1" dirty="0" smtClean="0"/>
              <a:t>Today, plastic pollution is found anywhere there is water. It is in all corners of the world’s oceans, even in the Arctic and Southern Oceans. </a:t>
            </a:r>
          </a:p>
          <a:p>
            <a:pPr marL="0" indent="0" algn="ctr">
              <a:buNone/>
            </a:pPr>
            <a:endParaRPr lang="en-US" sz="3600" b="1" dirty="0" smtClean="0"/>
          </a:p>
          <a:p>
            <a:pPr marL="0" indent="0" algn="ctr">
              <a:buNone/>
            </a:pPr>
            <a:r>
              <a:rPr lang="en-US" sz="3600" b="1" dirty="0" smtClean="0"/>
              <a:t>But, it collects in the highest concentrations in the gyres where ocean currents converge.</a:t>
            </a:r>
          </a:p>
        </p:txBody>
      </p:sp>
    </p:spTree>
    <p:extLst>
      <p:ext uri="{BB962C8B-B14F-4D97-AF65-F5344CB8AC3E}">
        <p14:creationId xmlns:p14="http://schemas.microsoft.com/office/powerpoint/2010/main" val="8835030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benish.net/app-content/files/palapala/gyres/fullsize/plastic-gy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6997643" cy="48327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5300" y="17418"/>
            <a:ext cx="8229600" cy="712436"/>
          </a:xfrm>
        </p:spPr>
        <p:txBody>
          <a:bodyPr>
            <a:normAutofit fontScale="90000"/>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Plastic in the Gyres</a:t>
            </a:r>
          </a:p>
        </p:txBody>
      </p:sp>
      <p:sp>
        <p:nvSpPr>
          <p:cNvPr id="3" name="Text Placeholder 2"/>
          <p:cNvSpPr>
            <a:spLocks noGrp="1"/>
          </p:cNvSpPr>
          <p:nvPr>
            <p:ph idx="1"/>
          </p:nvPr>
        </p:nvSpPr>
        <p:spPr>
          <a:xfrm>
            <a:off x="990600" y="749447"/>
            <a:ext cx="6997643" cy="4953000"/>
          </a:xfrm>
        </p:spPr>
        <p:txBody>
          <a:bodyPr>
            <a:normAutofit/>
          </a:bodyPr>
          <a:lstStyle/>
          <a:p>
            <a:pPr marL="0" indent="0">
              <a:buNone/>
            </a:pPr>
            <a:r>
              <a:rPr lang="en-US" dirty="0" smtClean="0"/>
              <a:t>These accumulation areas have been found in 5 of the 7 world oceans.</a:t>
            </a:r>
          </a:p>
          <a:p>
            <a:endParaRPr lang="en-US" dirty="0"/>
          </a:p>
        </p:txBody>
      </p:sp>
      <p:sp>
        <p:nvSpPr>
          <p:cNvPr id="4" name="TextBox 3"/>
          <p:cNvSpPr txBox="1"/>
          <p:nvPr/>
        </p:nvSpPr>
        <p:spPr>
          <a:xfrm>
            <a:off x="1008017" y="6573372"/>
            <a:ext cx="3648628" cy="307777"/>
          </a:xfrm>
          <a:prstGeom prst="rect">
            <a:avLst/>
          </a:prstGeom>
          <a:noFill/>
        </p:spPr>
        <p:txBody>
          <a:bodyPr wrap="none" rtlCol="0">
            <a:spAutoFit/>
          </a:bodyPr>
          <a:lstStyle/>
          <a:p>
            <a:r>
              <a:rPr lang="en-US" sz="1400" dirty="0"/>
              <a:t>Image Source: http://www.bbenish.net/?p=246</a:t>
            </a:r>
          </a:p>
        </p:txBody>
      </p:sp>
    </p:spTree>
    <p:extLst>
      <p:ext uri="{BB962C8B-B14F-4D97-AF65-F5344CB8AC3E}">
        <p14:creationId xmlns:p14="http://schemas.microsoft.com/office/powerpoint/2010/main" val="1987727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benish.net/app-content/files/palapala/gyres/fullsize/plastic-gyres.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28600" y="729853"/>
            <a:ext cx="8763000" cy="60519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5300" y="0"/>
            <a:ext cx="8229600" cy="1143000"/>
          </a:xfrm>
        </p:spPr>
        <p:txBody>
          <a:bodyPr>
            <a:norm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Plastic in the Gyres</a:t>
            </a:r>
          </a:p>
        </p:txBody>
      </p:sp>
      <p:sp>
        <p:nvSpPr>
          <p:cNvPr id="3" name="Text Placeholder 2"/>
          <p:cNvSpPr>
            <a:spLocks noGrp="1"/>
          </p:cNvSpPr>
          <p:nvPr>
            <p:ph idx="1"/>
          </p:nvPr>
        </p:nvSpPr>
        <p:spPr>
          <a:xfrm>
            <a:off x="457200" y="990600"/>
            <a:ext cx="8229600" cy="5562600"/>
          </a:xfrm>
        </p:spPr>
        <p:txBody>
          <a:bodyPr>
            <a:normAutofit/>
          </a:bodyPr>
          <a:lstStyle/>
          <a:p>
            <a:pPr marL="0" indent="0">
              <a:buNone/>
            </a:pPr>
            <a:r>
              <a:rPr lang="en-US" b="1" dirty="0" smtClean="0"/>
              <a:t>Scientists sail across the ocean and collect plastic samples using a manta trawl net. </a:t>
            </a:r>
          </a:p>
        </p:txBody>
      </p:sp>
      <p:pic>
        <p:nvPicPr>
          <p:cNvPr id="12290" name="Picture 2" descr="http://i2.cdn.turner.com/cnn/dam/assets/120519013805-sea-dragon-es-horizontal-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433" y="2146654"/>
            <a:ext cx="6773333" cy="381000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encrypted-tbn1.gstatic.com/images?q=tbn:ANd9GcSIxbyu1yyUvaMHwRYyNAxfoeKYxmvwKrqp7Ij3huhUVCjLROa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21593"/>
            <a:ext cx="3810000" cy="285382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encrypted-tbn3.gstatic.com/images?q=tbn:ANd9GcQMOn9AnjwAe0Tyyt8nzyt-u2LxEkBrufDmrazpg8MM4ghRij3Z6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1981200"/>
            <a:ext cx="3538632" cy="235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0" y="6096000"/>
            <a:ext cx="5334000" cy="738664"/>
          </a:xfrm>
          <a:prstGeom prst="rect">
            <a:avLst/>
          </a:prstGeom>
          <a:noFill/>
        </p:spPr>
        <p:txBody>
          <a:bodyPr wrap="square" rtlCol="0">
            <a:spAutoFit/>
          </a:bodyPr>
          <a:lstStyle/>
          <a:p>
            <a:r>
              <a:rPr lang="en-US" sz="1400" dirty="0"/>
              <a:t>Image source: http://www.globalgarbage.org/blog/index.php/2010/10/28/calling-all-garbage-patch-enthusiasts-noaa-samples-plastics-in-north-pacific/</a:t>
            </a:r>
          </a:p>
        </p:txBody>
      </p:sp>
    </p:spTree>
    <p:extLst>
      <p:ext uri="{BB962C8B-B14F-4D97-AF65-F5344CB8AC3E}">
        <p14:creationId xmlns:p14="http://schemas.microsoft.com/office/powerpoint/2010/main" val="40778797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1143000"/>
          </a:xfrm>
        </p:spPr>
        <p:txBody>
          <a:bodyPr>
            <a:norm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Plastic in the Gyres</a:t>
            </a:r>
          </a:p>
        </p:txBody>
      </p:sp>
      <p:sp>
        <p:nvSpPr>
          <p:cNvPr id="3" name="Text Placeholder 2"/>
          <p:cNvSpPr>
            <a:spLocks noGrp="1"/>
          </p:cNvSpPr>
          <p:nvPr>
            <p:ph idx="1"/>
          </p:nvPr>
        </p:nvSpPr>
        <p:spPr>
          <a:xfrm>
            <a:off x="457200" y="762000"/>
            <a:ext cx="8229600" cy="5638800"/>
          </a:xfrm>
        </p:spPr>
        <p:txBody>
          <a:bodyPr>
            <a:normAutofit/>
          </a:bodyPr>
          <a:lstStyle/>
          <a:p>
            <a:pPr marL="0" indent="0">
              <a:buNone/>
            </a:pPr>
            <a:r>
              <a:rPr lang="en-US" sz="2800" dirty="0" smtClean="0"/>
              <a:t>They separate the plastic pieces from the plankton which is collected in the cod end of the manta net. </a:t>
            </a:r>
          </a:p>
          <a:p>
            <a:pPr marL="0" indent="0">
              <a:buNone/>
            </a:pPr>
            <a:r>
              <a:rPr lang="en-US" sz="2800" dirty="0" smtClean="0"/>
              <a:t>Then the plastic is dried, weighed, counted and sorted by size.</a:t>
            </a:r>
          </a:p>
          <a:p>
            <a:pPr marL="0" indent="0">
              <a:buNone/>
            </a:pPr>
            <a:r>
              <a:rPr lang="en-US" sz="2800" dirty="0" smtClean="0"/>
              <a:t>The number of pieces of plastic found at each station is plotted on a world map using a computer program, e.g. ArcGIS </a:t>
            </a:r>
            <a:r>
              <a:rPr lang="en-US" sz="2000" dirty="0" smtClean="0"/>
              <a:t>(Check out </a:t>
            </a:r>
            <a:r>
              <a:rPr lang="en-US" sz="2000" dirty="0" err="1" smtClean="0"/>
              <a:t>Algalita’s</a:t>
            </a:r>
            <a:r>
              <a:rPr lang="en-US" sz="2000" dirty="0" smtClean="0"/>
              <a:t> interactive ArcGIS </a:t>
            </a:r>
            <a:r>
              <a:rPr lang="en-US" sz="2000" dirty="0"/>
              <a:t>mapping </a:t>
            </a:r>
            <a:r>
              <a:rPr lang="en-US" sz="2000" dirty="0" smtClean="0"/>
              <a:t>website!: </a:t>
            </a:r>
            <a:r>
              <a:rPr lang="en-US" sz="2000" dirty="0">
                <a:hlinkClick r:id="rId3"/>
              </a:rPr>
              <a:t>http://</a:t>
            </a:r>
            <a:r>
              <a:rPr lang="en-US" sz="2000" dirty="0" smtClean="0">
                <a:hlinkClick r:id="rId3"/>
              </a:rPr>
              <a:t>www.algalita.org/research/Maps_Home.html</a:t>
            </a:r>
            <a:r>
              <a:rPr lang="en-US" sz="2000" dirty="0" smtClean="0"/>
              <a:t>)</a:t>
            </a:r>
          </a:p>
          <a:p>
            <a:pPr marL="0" indent="0">
              <a:buNone/>
            </a:pPr>
            <a:r>
              <a:rPr lang="en-US" sz="2000" dirty="0" smtClean="0"/>
              <a:t> </a:t>
            </a:r>
            <a:endParaRPr lang="en-US" sz="2800" dirty="0" smtClean="0"/>
          </a:p>
          <a:p>
            <a:endParaRPr lang="en-US" sz="2400" dirty="0" smtClean="0"/>
          </a:p>
          <a:p>
            <a:endParaRPr lang="en-US" dirty="0"/>
          </a:p>
          <a:p>
            <a:endParaRPr lang="en-US" dirty="0" smtClean="0"/>
          </a:p>
          <a:p>
            <a:endParaRPr lang="en-US" dirty="0"/>
          </a:p>
        </p:txBody>
      </p:sp>
      <p:pic>
        <p:nvPicPr>
          <p:cNvPr id="11266" name="Picture 2" descr="http://marinedebrisblog.files.wordpress.com/2009/09/img_14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5395" y="4343400"/>
            <a:ext cx="3358605" cy="251895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encrypted-tbn0.gstatic.com/images?q=tbn:ANd9GcRhqOZsAz4dfttgkrExtTI6mWUCCaYzwGJRNNA2qdKokTnGOIAe"/>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t="6814" b="8790"/>
          <a:stretch/>
        </p:blipFill>
        <p:spPr bwMode="auto">
          <a:xfrm>
            <a:off x="0" y="4349933"/>
            <a:ext cx="2225981" cy="250806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blogs.scientificamerican.com/media/inline/blog/Image/SD-8-samp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5050" y="4371974"/>
            <a:ext cx="3333750" cy="24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5750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benish.net/app-content/files/palapala/gyres/fullsize/plastic-gyres.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28600" y="729853"/>
            <a:ext cx="8763000" cy="60519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5300" y="0"/>
            <a:ext cx="8229600" cy="1143000"/>
          </a:xfrm>
        </p:spPr>
        <p:txBody>
          <a:bodyPr>
            <a:norm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Plastic in the Gyres</a:t>
            </a:r>
          </a:p>
        </p:txBody>
      </p:sp>
      <p:sp>
        <p:nvSpPr>
          <p:cNvPr id="3" name="Text Placeholder 2"/>
          <p:cNvSpPr>
            <a:spLocks noGrp="1"/>
          </p:cNvSpPr>
          <p:nvPr>
            <p:ph idx="1"/>
          </p:nvPr>
        </p:nvSpPr>
        <p:spPr>
          <a:xfrm>
            <a:off x="457200" y="1600200"/>
            <a:ext cx="8229600" cy="4953000"/>
          </a:xfrm>
        </p:spPr>
        <p:txBody>
          <a:bodyPr>
            <a:normAutofit/>
          </a:bodyPr>
          <a:lstStyle/>
          <a:p>
            <a:pPr marL="0" indent="0" algn="ctr">
              <a:buNone/>
            </a:pPr>
            <a:r>
              <a:rPr lang="en-US" sz="4000" b="1" dirty="0" smtClean="0"/>
              <a:t>With all this data, we can see how plastic concentrations vary over space. </a:t>
            </a:r>
          </a:p>
          <a:p>
            <a:pPr marL="0" indent="0" algn="ctr">
              <a:buNone/>
            </a:pPr>
            <a:endParaRPr lang="en-US" sz="4000" b="1" dirty="0"/>
          </a:p>
          <a:p>
            <a:pPr marL="0" indent="0" algn="ctr">
              <a:buNone/>
            </a:pPr>
            <a:r>
              <a:rPr lang="en-US" sz="4000" b="1" dirty="0" smtClean="0"/>
              <a:t>Over time, more data will be collected and we can see how plastic concentrations change over time.</a:t>
            </a:r>
          </a:p>
          <a:p>
            <a:endParaRPr lang="en-US" dirty="0"/>
          </a:p>
        </p:txBody>
      </p:sp>
    </p:spTree>
    <p:extLst>
      <p:ext uri="{BB962C8B-B14F-4D97-AF65-F5344CB8AC3E}">
        <p14:creationId xmlns:p14="http://schemas.microsoft.com/office/powerpoint/2010/main" val="65646690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Modeled Accumulation Zones </a:t>
            </a:r>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3">
            <a:extLst>
              <a:ext uri="{28A0092B-C50C-407E-A947-70E740481C1C}">
                <a14:useLocalDpi xmlns:a14="http://schemas.microsoft.com/office/drawing/2010/main" val="0"/>
              </a:ext>
            </a:extLst>
          </a:blip>
          <a:srcRect l="4478" t="10956" r="2407" b="9258"/>
          <a:stretch/>
        </p:blipFill>
        <p:spPr bwMode="auto">
          <a:xfrm>
            <a:off x="228600" y="1524000"/>
            <a:ext cx="8610600" cy="4724400"/>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0" y="6550223"/>
            <a:ext cx="6532686" cy="307777"/>
          </a:xfrm>
          <a:prstGeom prst="rect">
            <a:avLst/>
          </a:prstGeom>
          <a:noFill/>
        </p:spPr>
        <p:txBody>
          <a:bodyPr wrap="none" rtlCol="0">
            <a:spAutoFit/>
          </a:bodyPr>
          <a:lstStyle/>
          <a:p>
            <a:r>
              <a:rPr lang="en-US" sz="1400" dirty="0" smtClean="0"/>
              <a:t>Image source: </a:t>
            </a:r>
            <a:r>
              <a:rPr lang="en-US" sz="1400" dirty="0"/>
              <a:t>http://apdrc.soest.hawaii.edu/projects/SCUD/SCUD_manual_02_17.pdf</a:t>
            </a:r>
            <a:r>
              <a:rPr lang="en-US" sz="1400" dirty="0" smtClean="0"/>
              <a:t> </a:t>
            </a:r>
            <a:endParaRPr lang="en-US" sz="1400" dirty="0"/>
          </a:p>
        </p:txBody>
      </p:sp>
    </p:spTree>
    <p:extLst>
      <p:ext uri="{BB962C8B-B14F-4D97-AF65-F5344CB8AC3E}">
        <p14:creationId xmlns:p14="http://schemas.microsoft.com/office/powerpoint/2010/main" val="35791859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1	Polymer </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Science</a:t>
            </a:r>
          </a:p>
        </p:txBody>
      </p:sp>
      <p:sp>
        <p:nvSpPr>
          <p:cNvPr id="3" name="Content Placeholder 2"/>
          <p:cNvSpPr>
            <a:spLocks noGrp="1"/>
          </p:cNvSpPr>
          <p:nvPr>
            <p:ph idx="1"/>
          </p:nvPr>
        </p:nvSpPr>
        <p:spPr>
          <a:xfrm>
            <a:off x="457200" y="1905000"/>
            <a:ext cx="6705600" cy="4525963"/>
          </a:xfrm>
        </p:spPr>
        <p:txBody>
          <a:bodyPr>
            <a:noAutofit/>
          </a:bodyPr>
          <a:lstStyle/>
          <a:p>
            <a:pPr marL="0" indent="0">
              <a:buNone/>
            </a:pPr>
            <a:r>
              <a:rPr lang="en-US" dirty="0" smtClean="0"/>
              <a:t>What is plastic?</a:t>
            </a:r>
          </a:p>
          <a:p>
            <a:pPr marL="0" indent="0">
              <a:buNone/>
            </a:pPr>
            <a:endParaRPr lang="en-US" dirty="0" smtClean="0"/>
          </a:p>
          <a:p>
            <a:pPr marL="0" indent="0">
              <a:buNone/>
            </a:pPr>
            <a:r>
              <a:rPr lang="en-US" dirty="0" smtClean="0"/>
              <a:t>What are its </a:t>
            </a:r>
            <a:r>
              <a:rPr lang="en-US" b="1" dirty="0" smtClean="0"/>
              <a:t>chemical properties?</a:t>
            </a:r>
          </a:p>
          <a:p>
            <a:pPr marL="0" indent="0">
              <a:buNone/>
            </a:pPr>
            <a:endParaRPr lang="en-US" dirty="0" smtClean="0"/>
          </a:p>
          <a:p>
            <a:pPr marL="0" indent="0">
              <a:buNone/>
            </a:pPr>
            <a:r>
              <a:rPr lang="en-US" dirty="0" smtClean="0"/>
              <a:t>What are its </a:t>
            </a:r>
            <a:r>
              <a:rPr lang="en-US" b="1" dirty="0" smtClean="0"/>
              <a:t>physical properties?</a:t>
            </a:r>
          </a:p>
          <a:p>
            <a:pPr marL="0" indent="0">
              <a:buNone/>
            </a:pPr>
            <a:endParaRPr lang="en-US" dirty="0" smtClean="0"/>
          </a:p>
          <a:p>
            <a:pPr marL="0" indent="0">
              <a:buNone/>
            </a:pPr>
            <a:r>
              <a:rPr lang="en-US" dirty="0" smtClean="0"/>
              <a:t>What are the </a:t>
            </a:r>
            <a:r>
              <a:rPr lang="en-US" b="1" dirty="0" smtClean="0"/>
              <a:t>pros</a:t>
            </a:r>
            <a:r>
              <a:rPr lang="en-US" dirty="0" smtClean="0"/>
              <a:t> and </a:t>
            </a:r>
            <a:r>
              <a:rPr lang="en-US" b="1" dirty="0" smtClean="0"/>
              <a:t>cons</a:t>
            </a:r>
            <a:r>
              <a:rPr lang="en-US" dirty="0" smtClean="0"/>
              <a:t> of using plastic?</a:t>
            </a:r>
            <a:endParaRPr lang="en-US"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410450" y="0"/>
            <a:ext cx="1733550" cy="6858000"/>
          </a:xfrm>
          <a:prstGeom prst="rect">
            <a:avLst/>
          </a:prstGeom>
        </p:spPr>
      </p:pic>
    </p:spTree>
    <p:extLst>
      <p:ext uri="{BB962C8B-B14F-4D97-AF65-F5344CB8AC3E}">
        <p14:creationId xmlns:p14="http://schemas.microsoft.com/office/powerpoint/2010/main" val="22358881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48586"/>
            <a:ext cx="2819400" cy="2694614"/>
          </a:xfrm>
          <a:prstGeom prst="rect">
            <a:avLst/>
          </a:prstGeom>
          <a:solidFill>
            <a:schemeClr val="bg1"/>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Global Sampling of Marine Plastic Pollution:</a:t>
            </a:r>
          </a:p>
        </p:txBody>
      </p:sp>
      <p:pic>
        <p:nvPicPr>
          <p:cNvPr id="16386" name="Picture 2" descr="http://www.sea.edu/plastics2012/uploads/gallery_new/nov5_data_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1" y="2057400"/>
            <a:ext cx="67341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7897" y="20080"/>
            <a:ext cx="6373926" cy="3256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766054" y="3733800"/>
            <a:ext cx="2375769" cy="1446550"/>
          </a:xfrm>
          <a:prstGeom prst="rect">
            <a:avLst/>
          </a:prstGeom>
        </p:spPr>
        <p:txBody>
          <a:bodyPr wrap="square">
            <a:spAutoFit/>
          </a:bodyPr>
          <a:lstStyle/>
          <a:p>
            <a:pPr algn="ct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 Pacific</a:t>
            </a:r>
          </a:p>
          <a:p>
            <a:pPr algn="ct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Ocean</a:t>
            </a:r>
          </a:p>
        </p:txBody>
      </p:sp>
      <p:sp>
        <p:nvSpPr>
          <p:cNvPr id="3" name="TextBox 2"/>
          <p:cNvSpPr txBox="1"/>
          <p:nvPr/>
        </p:nvSpPr>
        <p:spPr>
          <a:xfrm>
            <a:off x="6803376" y="5903893"/>
            <a:ext cx="2340624" cy="954107"/>
          </a:xfrm>
          <a:prstGeom prst="rect">
            <a:avLst/>
          </a:prstGeom>
          <a:noFill/>
        </p:spPr>
        <p:txBody>
          <a:bodyPr wrap="square" rtlCol="0">
            <a:spAutoFit/>
          </a:bodyPr>
          <a:lstStyle/>
          <a:p>
            <a:r>
              <a:rPr lang="en-US" sz="1400" dirty="0" smtClean="0"/>
              <a:t>Image source: www.algalita.org, http</a:t>
            </a:r>
            <a:r>
              <a:rPr lang="en-US" sz="1400" dirty="0"/>
              <a:t>://www.sea.edu/plastics/journal/november_8_day_37</a:t>
            </a:r>
          </a:p>
        </p:txBody>
      </p:sp>
    </p:spTree>
    <p:extLst>
      <p:ext uri="{BB962C8B-B14F-4D97-AF65-F5344CB8AC3E}">
        <p14:creationId xmlns:p14="http://schemas.microsoft.com/office/powerpoint/2010/main" val="40031948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zeeburgnieuws.nl/nieuws/images/plastic_debris_atlant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910" y="-2178"/>
            <a:ext cx="5888560" cy="686017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0" y="48586"/>
            <a:ext cx="2819400" cy="2008814"/>
          </a:xfrm>
          <a:prstGeom prst="rect">
            <a:avLst/>
          </a:prstGeom>
          <a:solidFill>
            <a:schemeClr val="bg1"/>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Global Sampling of Marine Plastic Pollution:</a:t>
            </a: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 Atlantic</a:t>
            </a: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Ocean</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5524309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1890906" y="914401"/>
            <a:ext cx="7253095" cy="5218866"/>
          </a:xfrm>
          <a:prstGeom prst="rect">
            <a:avLst/>
          </a:prstGeom>
          <a:noFill/>
          <a:ln>
            <a:noFill/>
          </a:ln>
        </p:spPr>
      </p:pic>
      <p:grpSp>
        <p:nvGrpSpPr>
          <p:cNvPr id="7" name="Group 6"/>
          <p:cNvGrpSpPr/>
          <p:nvPr/>
        </p:nvGrpSpPr>
        <p:grpSpPr>
          <a:xfrm>
            <a:off x="2914106" y="6133266"/>
            <a:ext cx="5467894" cy="770233"/>
            <a:chOff x="1890906" y="5905500"/>
            <a:chExt cx="5467894" cy="770233"/>
          </a:xfrm>
        </p:grpSpPr>
        <p:sp>
          <p:nvSpPr>
            <p:cNvPr id="8" name="Rectangle 7"/>
            <p:cNvSpPr/>
            <p:nvPr/>
          </p:nvSpPr>
          <p:spPr>
            <a:xfrm>
              <a:off x="2253343" y="5905500"/>
              <a:ext cx="4572000" cy="381000"/>
            </a:xfrm>
            <a:prstGeom prst="rect">
              <a:avLst/>
            </a:prstGeom>
            <a:gradFill flip="none" rotWithShape="1">
              <a:gsLst>
                <a:gs pos="0">
                  <a:srgbClr val="FF3399"/>
                </a:gs>
                <a:gs pos="25000">
                  <a:srgbClr val="FF6633"/>
                </a:gs>
                <a:gs pos="50000">
                  <a:srgbClr val="FFFF00"/>
                </a:gs>
                <a:gs pos="75000">
                  <a:srgbClr val="01A78F"/>
                </a:gs>
                <a:gs pos="100000">
                  <a:srgbClr val="3366FF"/>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72746" y="6306401"/>
              <a:ext cx="3287438" cy="369332"/>
            </a:xfrm>
            <a:prstGeom prst="rect">
              <a:avLst/>
            </a:prstGeom>
            <a:noFill/>
          </p:spPr>
          <p:txBody>
            <a:bodyPr wrap="none" rtlCol="0">
              <a:spAutoFit/>
            </a:bodyPr>
            <a:lstStyle/>
            <a:p>
              <a:r>
                <a:rPr lang="en-US" dirty="0" smtClean="0"/>
                <a:t>concentration of plastic pollution</a:t>
              </a:r>
              <a:endParaRPr lang="en-US" dirty="0"/>
            </a:p>
          </p:txBody>
        </p:sp>
        <p:sp>
          <p:nvSpPr>
            <p:cNvPr id="10" name="TextBox 9"/>
            <p:cNvSpPr txBox="1"/>
            <p:nvPr/>
          </p:nvSpPr>
          <p:spPr>
            <a:xfrm>
              <a:off x="1890906" y="6306401"/>
              <a:ext cx="852294" cy="369332"/>
            </a:xfrm>
            <a:prstGeom prst="rect">
              <a:avLst/>
            </a:prstGeom>
            <a:noFill/>
          </p:spPr>
          <p:txBody>
            <a:bodyPr wrap="square" rtlCol="0">
              <a:spAutoFit/>
            </a:bodyPr>
            <a:lstStyle/>
            <a:p>
              <a:r>
                <a:rPr lang="en-US" dirty="0" smtClean="0"/>
                <a:t>HIGH</a:t>
              </a:r>
              <a:endParaRPr lang="en-US" dirty="0"/>
            </a:p>
          </p:txBody>
        </p:sp>
        <p:sp>
          <p:nvSpPr>
            <p:cNvPr id="11" name="TextBox 10"/>
            <p:cNvSpPr txBox="1"/>
            <p:nvPr/>
          </p:nvSpPr>
          <p:spPr>
            <a:xfrm>
              <a:off x="6506506" y="6306401"/>
              <a:ext cx="852294" cy="369332"/>
            </a:xfrm>
            <a:prstGeom prst="rect">
              <a:avLst/>
            </a:prstGeom>
            <a:noFill/>
          </p:spPr>
          <p:txBody>
            <a:bodyPr wrap="square" rtlCol="0">
              <a:spAutoFit/>
            </a:bodyPr>
            <a:lstStyle/>
            <a:p>
              <a:r>
                <a:rPr lang="en-US" dirty="0" smtClean="0"/>
                <a:t>LOW</a:t>
              </a:r>
              <a:endParaRPr lang="en-US" dirty="0"/>
            </a:p>
          </p:txBody>
        </p:sp>
      </p:grpSp>
      <p:sp>
        <p:nvSpPr>
          <p:cNvPr id="12" name="Title 1"/>
          <p:cNvSpPr txBox="1">
            <a:spLocks/>
          </p:cNvSpPr>
          <p:nvPr/>
        </p:nvSpPr>
        <p:spPr>
          <a:xfrm>
            <a:off x="0" y="48586"/>
            <a:ext cx="2819400" cy="2008814"/>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Global Sampling of Marine Plastic Pollution:</a:t>
            </a:r>
          </a:p>
          <a:p>
            <a:pPr algn="l"/>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 Pacific</a:t>
            </a:r>
          </a:p>
          <a:p>
            <a:pPr algn="l"/>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Ocean</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TextBox 1"/>
          <p:cNvSpPr txBox="1"/>
          <p:nvPr/>
        </p:nvSpPr>
        <p:spPr>
          <a:xfrm>
            <a:off x="0" y="6324600"/>
            <a:ext cx="2057399" cy="523220"/>
          </a:xfrm>
          <a:prstGeom prst="rect">
            <a:avLst/>
          </a:prstGeom>
          <a:noFill/>
        </p:spPr>
        <p:txBody>
          <a:bodyPr wrap="square" rtlCol="0">
            <a:spAutoFit/>
          </a:bodyPr>
          <a:lstStyle/>
          <a:p>
            <a:r>
              <a:rPr lang="en-US" sz="1400" dirty="0" smtClean="0"/>
              <a:t>Image source: </a:t>
            </a:r>
            <a:r>
              <a:rPr lang="en-US" sz="1400" dirty="0"/>
              <a:t>www.sciencedirect.com</a:t>
            </a:r>
          </a:p>
        </p:txBody>
      </p:sp>
    </p:spTree>
    <p:extLst>
      <p:ext uri="{BB962C8B-B14F-4D97-AF65-F5344CB8AC3E}">
        <p14:creationId xmlns:p14="http://schemas.microsoft.com/office/powerpoint/2010/main" val="4047544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benish.net/app-content/files/palapala/gyres/fullsize/plastic-gyres.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28600" y="729853"/>
            <a:ext cx="8763000" cy="60519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norm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Plastic in the Gyres</a:t>
            </a:r>
          </a:p>
        </p:txBody>
      </p:sp>
      <p:sp>
        <p:nvSpPr>
          <p:cNvPr id="3" name="Text Placeholder 2"/>
          <p:cNvSpPr>
            <a:spLocks noGrp="1"/>
          </p:cNvSpPr>
          <p:nvPr>
            <p:ph idx="1"/>
          </p:nvPr>
        </p:nvSpPr>
        <p:spPr>
          <a:xfrm>
            <a:off x="228600" y="1600200"/>
            <a:ext cx="8763000" cy="4525963"/>
          </a:xfrm>
        </p:spPr>
        <p:txBody>
          <a:bodyPr>
            <a:normAutofit fontScale="85000" lnSpcReduction="20000"/>
          </a:bodyPr>
          <a:lstStyle/>
          <a:p>
            <a:pPr marL="0" indent="0">
              <a:buNone/>
            </a:pPr>
            <a:r>
              <a:rPr lang="en-US" b="1" dirty="0" smtClean="0"/>
              <a:t>Looking at data of plastic pollution brings up questions like: </a:t>
            </a:r>
          </a:p>
          <a:p>
            <a:pPr lvl="1"/>
            <a:r>
              <a:rPr lang="en-US" b="1" dirty="0" smtClean="0"/>
              <a:t>How does the wind speed affect how much plastic we collect?</a:t>
            </a:r>
          </a:p>
          <a:p>
            <a:pPr lvl="1"/>
            <a:r>
              <a:rPr lang="en-US" b="1" dirty="0" smtClean="0"/>
              <a:t>How is the plastic in the ocean affecting marine animals?</a:t>
            </a:r>
          </a:p>
          <a:p>
            <a:pPr lvl="1"/>
            <a:r>
              <a:rPr lang="en-US" b="1" dirty="0" smtClean="0"/>
              <a:t>Do toxic chemicals in the plastic harm animals if they eat the plastic?</a:t>
            </a:r>
          </a:p>
          <a:p>
            <a:endParaRPr lang="en-US" b="1" dirty="0"/>
          </a:p>
          <a:p>
            <a:pPr marL="0" indent="0">
              <a:buNone/>
            </a:pPr>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Class </a:t>
            </a:r>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Discussion!!</a:t>
            </a:r>
          </a:p>
          <a:p>
            <a:pPr marL="0" indent="0">
              <a:buNone/>
            </a:pPr>
            <a:r>
              <a:rPr lang="en-US" sz="2800" b="1" dirty="0"/>
              <a:t>What other questions </a:t>
            </a:r>
            <a:r>
              <a:rPr lang="en-US" sz="2800" b="1" dirty="0" smtClean="0"/>
              <a:t>do you have </a:t>
            </a:r>
            <a:r>
              <a:rPr lang="en-US" sz="2800" b="1" dirty="0"/>
              <a:t>about plastic pollution in the ocean</a:t>
            </a:r>
            <a:r>
              <a:rPr lang="en-US" sz="2800" b="1" dirty="0" smtClean="0"/>
              <a:t>?</a:t>
            </a:r>
          </a:p>
          <a:p>
            <a:pPr marL="0" indent="0">
              <a:buNone/>
            </a:pPr>
            <a:r>
              <a:rPr lang="en-US" sz="2800" b="1" dirty="0" smtClean="0">
                <a:solidFill>
                  <a:srgbClr val="FF0000"/>
                </a:solidFill>
              </a:rPr>
              <a:t>Try finding the answers to your questions at </a:t>
            </a:r>
            <a:r>
              <a:rPr lang="en-US" sz="2800" b="1" dirty="0" smtClean="0">
                <a:solidFill>
                  <a:srgbClr val="FF0000"/>
                </a:solidFill>
                <a:hlinkClick r:id="rId4"/>
              </a:rPr>
              <a:t>www.algalita.org</a:t>
            </a:r>
            <a:r>
              <a:rPr lang="en-US" sz="2800" b="1" dirty="0" smtClean="0">
                <a:solidFill>
                  <a:srgbClr val="FF0000"/>
                </a:solidFill>
              </a:rPr>
              <a:t>, with scholar.google.com or send us your questions!</a:t>
            </a:r>
            <a:endParaRPr lang="en-US" sz="2800" b="1" dirty="0">
              <a:solidFill>
                <a:srgbClr val="FF0000"/>
              </a:solidFill>
            </a:endParaRPr>
          </a:p>
        </p:txBody>
      </p:sp>
    </p:spTree>
    <p:extLst>
      <p:ext uri="{BB962C8B-B14F-4D97-AF65-F5344CB8AC3E}">
        <p14:creationId xmlns:p14="http://schemas.microsoft.com/office/powerpoint/2010/main" val="102274483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	Biological </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Sciences</a:t>
            </a:r>
          </a:p>
        </p:txBody>
      </p:sp>
      <p:sp>
        <p:nvSpPr>
          <p:cNvPr id="3" name="Content Placeholder 2"/>
          <p:cNvSpPr>
            <a:spLocks noGrp="1"/>
          </p:cNvSpPr>
          <p:nvPr>
            <p:ph idx="1"/>
          </p:nvPr>
        </p:nvSpPr>
        <p:spPr>
          <a:xfrm>
            <a:off x="457200" y="1600200"/>
            <a:ext cx="6781800" cy="4525963"/>
          </a:xfrm>
        </p:spPr>
        <p:txBody>
          <a:bodyPr/>
          <a:lstStyle/>
          <a:p>
            <a:pPr marL="0" indent="0">
              <a:buNone/>
            </a:pPr>
            <a:r>
              <a:rPr lang="en-US" dirty="0" smtClean="0"/>
              <a:t>What are the </a:t>
            </a:r>
            <a:r>
              <a:rPr lang="en-US" b="1" dirty="0" smtClean="0"/>
              <a:t>direct</a:t>
            </a:r>
            <a:r>
              <a:rPr lang="en-US" dirty="0" smtClean="0"/>
              <a:t> impacts of plastics on organisms in the ocean?</a:t>
            </a:r>
          </a:p>
          <a:p>
            <a:endParaRPr lang="en-US" dirty="0" smtClean="0"/>
          </a:p>
          <a:p>
            <a:pPr marL="0" indent="0">
              <a:buNone/>
            </a:pPr>
            <a:r>
              <a:rPr lang="en-US" dirty="0" smtClean="0"/>
              <a:t>What are the </a:t>
            </a:r>
            <a:r>
              <a:rPr lang="en-US" b="1" dirty="0" smtClean="0"/>
              <a:t>indirect</a:t>
            </a:r>
            <a:r>
              <a:rPr lang="en-US" dirty="0" smtClean="0"/>
              <a:t> impacts of plastics on ocean ecosystems?</a:t>
            </a:r>
          </a:p>
          <a:p>
            <a:endParaRPr lang="en-US"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410450" y="0"/>
            <a:ext cx="1733550" cy="6858000"/>
          </a:xfrm>
          <a:prstGeom prst="rect">
            <a:avLst/>
          </a:prstGeom>
        </p:spPr>
      </p:pic>
    </p:spTree>
    <p:extLst>
      <p:ext uri="{BB962C8B-B14F-4D97-AF65-F5344CB8AC3E}">
        <p14:creationId xmlns:p14="http://schemas.microsoft.com/office/powerpoint/2010/main" val="27305262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Direct Effects</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pPr marL="0" indent="0">
              <a:buNone/>
            </a:pPr>
            <a:r>
              <a:rPr lang="en-US" b="1" dirty="0" smtClean="0"/>
              <a:t>Ecological</a:t>
            </a:r>
            <a:r>
              <a:rPr lang="en-US" dirty="0" smtClean="0"/>
              <a:t>: Physical threat to marine organisms</a:t>
            </a:r>
          </a:p>
          <a:p>
            <a:pPr marL="0" indent="0">
              <a:buNone/>
            </a:pPr>
            <a:r>
              <a:rPr lang="en-US" b="1" dirty="0" smtClean="0"/>
              <a:t>Social</a:t>
            </a:r>
            <a:r>
              <a:rPr lang="en-US" dirty="0" smtClean="0"/>
              <a:t>: Degrades marine environments</a:t>
            </a:r>
          </a:p>
          <a:p>
            <a:pPr lvl="1"/>
            <a:r>
              <a:rPr lang="en-US" dirty="0" smtClean="0"/>
              <a:t>Trash on beaches and in rivers</a:t>
            </a:r>
          </a:p>
          <a:p>
            <a:pPr marL="0" indent="0">
              <a:buNone/>
            </a:pPr>
            <a:r>
              <a:rPr lang="en-US" b="1" dirty="0" smtClean="0"/>
              <a:t>Economic</a:t>
            </a:r>
            <a:r>
              <a:rPr lang="en-US" dirty="0" smtClean="0"/>
              <a:t>: Damages ships, costly for tourism</a:t>
            </a:r>
          </a:p>
          <a:p>
            <a:endParaRPr lang="en-US" dirty="0"/>
          </a:p>
          <a:p>
            <a:pPr marL="0" indent="0">
              <a:buNone/>
            </a:pP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Class Discussion!!</a:t>
            </a:r>
          </a:p>
          <a:p>
            <a:pPr marL="0" indent="0">
              <a:buNone/>
            </a:pPr>
            <a:r>
              <a:rPr lang="en-US" dirty="0" smtClean="0"/>
              <a:t>Are there any other </a:t>
            </a:r>
            <a:r>
              <a:rPr lang="en-US" b="1" dirty="0" smtClean="0"/>
              <a:t>direct</a:t>
            </a:r>
            <a:r>
              <a:rPr lang="en-US" dirty="0" smtClean="0"/>
              <a:t> effects you can think of? </a:t>
            </a:r>
          </a:p>
          <a:p>
            <a:endParaRPr lang="en-US" dirty="0"/>
          </a:p>
        </p:txBody>
      </p:sp>
    </p:spTree>
    <p:extLst>
      <p:ext uri="{BB962C8B-B14F-4D97-AF65-F5344CB8AC3E}">
        <p14:creationId xmlns:p14="http://schemas.microsoft.com/office/powerpoint/2010/main" val="201602302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Physical Threat to Marine Life</a:t>
            </a:r>
            <a:endPar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457200" y="1295401"/>
            <a:ext cx="6409882" cy="2955146"/>
          </a:xfrm>
        </p:spPr>
        <p:txBody>
          <a:bodyPr>
            <a:normAutofit fontScale="85000" lnSpcReduction="10000"/>
          </a:bodyPr>
          <a:lstStyle/>
          <a:p>
            <a:pPr marL="0" indent="0">
              <a:buNone/>
            </a:pPr>
            <a:r>
              <a:rPr lang="en-US" dirty="0" smtClean="0"/>
              <a:t>Plastic itself is not biochemically reactive!</a:t>
            </a:r>
          </a:p>
          <a:p>
            <a:pPr marL="0" indent="0">
              <a:buNone/>
            </a:pPr>
            <a:r>
              <a:rPr lang="en-US" sz="2600" dirty="0" smtClean="0"/>
              <a:t>The polymers are too big to enter cells. </a:t>
            </a:r>
          </a:p>
          <a:p>
            <a:pPr marL="0" indent="0">
              <a:buNone/>
            </a:pPr>
            <a:r>
              <a:rPr lang="en-US" dirty="0" smtClean="0"/>
              <a:t>But, plastic physically harms organisms by </a:t>
            </a:r>
          </a:p>
          <a:p>
            <a:pPr marL="0" indent="0">
              <a:buNone/>
            </a:pPr>
            <a:r>
              <a:rPr lang="en-US" dirty="0"/>
              <a:t>-</a:t>
            </a:r>
            <a:r>
              <a:rPr lang="en-US" dirty="0" smtClean="0"/>
              <a:t>entanglement</a:t>
            </a:r>
            <a:r>
              <a:rPr lang="en-US" dirty="0"/>
              <a:t>, </a:t>
            </a:r>
            <a:endParaRPr lang="en-US" dirty="0" smtClean="0"/>
          </a:p>
          <a:p>
            <a:pPr marL="0" indent="0">
              <a:buNone/>
            </a:pPr>
            <a:r>
              <a:rPr lang="en-US" dirty="0" smtClean="0"/>
              <a:t>-suffocation, </a:t>
            </a:r>
          </a:p>
          <a:p>
            <a:pPr marL="0" indent="0">
              <a:buNone/>
            </a:pPr>
            <a:r>
              <a:rPr lang="en-US" dirty="0" smtClean="0"/>
              <a:t>-</a:t>
            </a:r>
            <a:r>
              <a:rPr lang="en-US" dirty="0"/>
              <a:t>ingestion</a:t>
            </a:r>
            <a:r>
              <a:rPr lang="en-US" dirty="0" smtClean="0"/>
              <a:t>, </a:t>
            </a:r>
            <a:r>
              <a:rPr lang="en-US" dirty="0"/>
              <a:t>etc</a:t>
            </a:r>
            <a:r>
              <a:rPr lang="en-US" dirty="0" smtClean="0"/>
              <a:t>.</a:t>
            </a:r>
            <a:endParaRPr lang="en-US" dirty="0"/>
          </a:p>
        </p:txBody>
      </p:sp>
      <p:pic>
        <p:nvPicPr>
          <p:cNvPr id="15362" name="Picture 2" descr="https://encrypted-tbn1.gstatic.com/images?q=tbn:ANd9GcRBO1mQPuNnI4eWoZbmhuIe2yqVVDZA1B8T2c6Ng83I2bWqlMQ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495800"/>
            <a:ext cx="3009900" cy="198479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encrypted-tbn0.gstatic.com/images?q=tbn:ANd9GcQfFzsupjf8rlqeE5Dg1pAClTVCzxJIMjrBihIqRcKJtNHuW1-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495800"/>
            <a:ext cx="29915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encrypted-tbn1.gstatic.com/images?q=tbn:ANd9GcTAgzzM7r-hSD7eC-p3B_qabPrwkK2k6U0lOq-STcCshu6m-6M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038600"/>
            <a:ext cx="2438400" cy="2438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06752" y="6553200"/>
            <a:ext cx="4061048" cy="307777"/>
          </a:xfrm>
          <a:prstGeom prst="rect">
            <a:avLst/>
          </a:prstGeom>
          <a:noFill/>
        </p:spPr>
        <p:txBody>
          <a:bodyPr wrap="none" rtlCol="0">
            <a:spAutoFit/>
          </a:bodyPr>
          <a:lstStyle/>
          <a:p>
            <a:r>
              <a:rPr lang="en-US" sz="1400" dirty="0" smtClean="0"/>
              <a:t>Image source: www.ecology.com, cr4.globalspec.com</a:t>
            </a:r>
            <a:endParaRPr lang="en-US" sz="1400" dirty="0"/>
          </a:p>
        </p:txBody>
      </p:sp>
      <p:pic>
        <p:nvPicPr>
          <p:cNvPr id="4098" name="Picture 2" descr="https://encrypted-tbn0.gstatic.com/images?q=tbn:ANd9GcRnc_JREyBziyEsu72TrwbkR94Jilqyja0v33mHXygk89WsBD9s4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1" y="1876425"/>
            <a:ext cx="24765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2938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4" y="203880"/>
            <a:ext cx="7540625" cy="1638867"/>
          </a:xfrm>
        </p:spPr>
        <p:txBody>
          <a:bodyPr>
            <a:normAutofit/>
          </a:bodyPr>
          <a:lstStyle/>
          <a:p>
            <a:pPr algn="l"/>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Example: </a:t>
            </a:r>
            <a:b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Midway </a:t>
            </a:r>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Island </a:t>
            </a:r>
          </a:p>
        </p:txBody>
      </p:sp>
      <p:sp>
        <p:nvSpPr>
          <p:cNvPr id="3" name="Content Placeholder 2"/>
          <p:cNvSpPr>
            <a:spLocks noGrp="1"/>
          </p:cNvSpPr>
          <p:nvPr>
            <p:ph idx="1"/>
          </p:nvPr>
        </p:nvSpPr>
        <p:spPr>
          <a:xfrm>
            <a:off x="457200" y="1600200"/>
            <a:ext cx="5410200" cy="4525963"/>
          </a:xfrm>
        </p:spPr>
        <p:txBody>
          <a:bodyPr>
            <a:normAutofit fontScale="92500" lnSpcReduction="20000"/>
          </a:bodyPr>
          <a:lstStyle/>
          <a:p>
            <a:pPr marL="0" indent="0">
              <a:buNone/>
            </a:pPr>
            <a:endParaRPr lang="en-US" dirty="0" smtClean="0"/>
          </a:p>
          <a:p>
            <a:pPr marL="0" indent="0">
              <a:buNone/>
            </a:pPr>
            <a:r>
              <a:rPr lang="en-US" dirty="0" smtClean="0"/>
              <a:t>Found in the middle of the North Pacific Ocean</a:t>
            </a:r>
            <a:br>
              <a:rPr lang="en-US" dirty="0" smtClean="0"/>
            </a:br>
            <a:r>
              <a:rPr lang="en-US" dirty="0" smtClean="0"/>
              <a:t> </a:t>
            </a:r>
          </a:p>
          <a:p>
            <a:pPr marL="0" indent="0">
              <a:buNone/>
            </a:pPr>
            <a:r>
              <a:rPr lang="en-US" dirty="0" smtClean="0"/>
              <a:t>It is one </a:t>
            </a:r>
            <a:r>
              <a:rPr lang="en-US" dirty="0"/>
              <a:t>h</a:t>
            </a:r>
            <a:r>
              <a:rPr lang="en-US" dirty="0" smtClean="0"/>
              <a:t>ome of the </a:t>
            </a:r>
            <a:r>
              <a:rPr lang="en-US" b="1" dirty="0" smtClean="0"/>
              <a:t>Albatross; </a:t>
            </a:r>
            <a:r>
              <a:rPr lang="en-US" dirty="0"/>
              <a:t>s</a:t>
            </a:r>
            <a:r>
              <a:rPr lang="en-US" dirty="0" smtClean="0"/>
              <a:t>ea birds of up to 12 foot wingspan</a:t>
            </a:r>
          </a:p>
          <a:p>
            <a:pPr>
              <a:buFontTx/>
              <a:buChar char="-"/>
            </a:pPr>
            <a:r>
              <a:rPr lang="en-US" dirty="0" smtClean="0"/>
              <a:t>Diet: squid, fish and krill</a:t>
            </a:r>
          </a:p>
          <a:p>
            <a:pPr>
              <a:buFontTx/>
              <a:buChar char="-"/>
            </a:pPr>
            <a:r>
              <a:rPr lang="en-US" dirty="0" smtClean="0"/>
              <a:t>Albatross come to Midway to breed and raise their chicks </a:t>
            </a:r>
          </a:p>
        </p:txBody>
      </p:sp>
      <p:sp>
        <p:nvSpPr>
          <p:cNvPr id="5" name="AutoShape 16" descr="http://upload.wikimedia.org/wikipedia/commons/6/6b/Orthographic_projection_centred_over_midway.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50" name="Picture 18" descr="http://upload.wikimedia.org/wikipedia/commons/6/6b/Orthographic_projection_centred_over_midwa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04800"/>
            <a:ext cx="3082211" cy="3075896"/>
          </a:xfrm>
          <a:prstGeom prst="rect">
            <a:avLst/>
          </a:prstGeom>
          <a:noFill/>
          <a:extLst>
            <a:ext uri="{909E8E84-426E-40dd-AFC4-6F175D3DCCD1}">
              <a14:hiddenFill xmlns:a14="http://schemas.microsoft.com/office/drawing/2010/main">
                <a:solidFill>
                  <a:srgbClr val="FFFFFF"/>
                </a:solidFill>
              </a14:hiddenFill>
            </a:ext>
          </a:extLst>
        </p:spPr>
      </p:pic>
      <p:pic>
        <p:nvPicPr>
          <p:cNvPr id="18452" name="Picture 20" descr="http://upload.wikimedia.org/wikipedia/commons/thumb/7/73/Short_tailed_Albatross1.jpg/300px-Short_tailed_Albatros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584219"/>
            <a:ext cx="3083281" cy="308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5386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2657"/>
            <a:ext cx="8229600" cy="4525963"/>
          </a:xfrm>
        </p:spPr>
        <p:txBody>
          <a:bodyPr/>
          <a:lstStyle/>
          <a:p>
            <a:pPr marL="0" indent="0" algn="ctr">
              <a:buNone/>
            </a:pPr>
            <a:r>
              <a:rPr lang="en-US" dirty="0" smtClean="0"/>
              <a:t>What </a:t>
            </a:r>
            <a:r>
              <a:rPr lang="en-US" b="1" dirty="0" smtClean="0"/>
              <a:t>problems</a:t>
            </a:r>
            <a:r>
              <a:rPr lang="en-US" dirty="0" smtClean="0"/>
              <a:t> might you expect, knowing about the location of Midway Island and its purpose for the Albatross?</a:t>
            </a:r>
            <a:endParaRPr lang="en-US" dirty="0"/>
          </a:p>
        </p:txBody>
      </p:sp>
      <p:pic>
        <p:nvPicPr>
          <p:cNvPr id="22532" name="Picture 4" descr="http://pacificvoyagers.org/wp-content/uploads/2012/10/Chris-Jordan-The-Paradise-of-Wild-Midw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5773"/>
            <a:ext cx="7620000" cy="5083627"/>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media.treehugger.com/assets/images/2011/10/aly-the-albatross.jpg"/>
          <p:cNvPicPr>
            <a:picLocks noChangeAspect="1" noChangeArrowheads="1"/>
          </p:cNvPicPr>
          <p:nvPr/>
        </p:nvPicPr>
        <p:blipFill rotWithShape="1">
          <a:blip r:embed="rId4">
            <a:extLst>
              <a:ext uri="{28A0092B-C50C-407E-A947-70E740481C1C}">
                <a14:useLocalDpi xmlns:a14="http://schemas.microsoft.com/office/drawing/2010/main" val="0"/>
              </a:ext>
            </a:extLst>
          </a:blip>
          <a:srcRect r="22437"/>
          <a:stretch/>
        </p:blipFill>
        <p:spPr bwMode="auto">
          <a:xfrm>
            <a:off x="5124994" y="3312847"/>
            <a:ext cx="4019006" cy="35429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583893"/>
            <a:ext cx="3134384" cy="307777"/>
          </a:xfrm>
          <a:prstGeom prst="rect">
            <a:avLst/>
          </a:prstGeom>
          <a:noFill/>
        </p:spPr>
        <p:txBody>
          <a:bodyPr wrap="none" rtlCol="0">
            <a:spAutoFit/>
          </a:bodyPr>
          <a:lstStyle/>
          <a:p>
            <a:r>
              <a:rPr lang="en-US" sz="1400" dirty="0"/>
              <a:t>Image source: http://pacificvoyagers.org</a:t>
            </a:r>
          </a:p>
        </p:txBody>
      </p:sp>
    </p:spTree>
    <p:extLst>
      <p:ext uri="{BB962C8B-B14F-4D97-AF65-F5344CB8AC3E}">
        <p14:creationId xmlns:p14="http://schemas.microsoft.com/office/powerpoint/2010/main" val="364117444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415" y="228600"/>
            <a:ext cx="8229600" cy="4525963"/>
          </a:xfrm>
        </p:spPr>
        <p:txBody>
          <a:bodyPr/>
          <a:lstStyle/>
          <a:p>
            <a:pPr marL="0" indent="0">
              <a:buNone/>
            </a:pPr>
            <a:r>
              <a:rPr lang="en-US" dirty="0" smtClean="0"/>
              <a:t>Midway Island is located near the center of the North Pacific Gyre. </a:t>
            </a:r>
          </a:p>
          <a:p>
            <a:pPr marL="0" indent="0">
              <a:buNone/>
            </a:pPr>
            <a:r>
              <a:rPr lang="en-US" dirty="0" smtClean="0"/>
              <a:t>High concentrations of plastic can be found on the beaches of the island and in the surrounding waters where the albatross feed. </a:t>
            </a:r>
            <a:endParaRPr lang="en-US" dirty="0"/>
          </a:p>
        </p:txBody>
      </p:sp>
      <p:pic>
        <p:nvPicPr>
          <p:cNvPr id="4" name="Picture 2" descr="http://www.seaweb.org/images/photos/MarineTrashandPlasticDebrisMidwayAtoll.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 y="2964544"/>
            <a:ext cx="5715000" cy="37261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farm8.staticflickr.com/7279/7106532235_c309f045e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212336"/>
            <a:ext cx="3162300" cy="246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8655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QhAbqSGK3Sc7JboP0oakJQcvKkP9lL__StT9-HwGVcwynsPc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 y="0"/>
            <a:ext cx="3914987"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90750" y="723900"/>
            <a:ext cx="8229600" cy="1143000"/>
          </a:xfrm>
        </p:spPr>
        <p:txBody>
          <a:bodyPr>
            <a:normAutofit/>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What is plastic?</a:t>
            </a:r>
          </a:p>
        </p:txBody>
      </p:sp>
      <p:sp>
        <p:nvSpPr>
          <p:cNvPr id="3" name="Content Placeholder 2"/>
          <p:cNvSpPr>
            <a:spLocks noGrp="1"/>
          </p:cNvSpPr>
          <p:nvPr>
            <p:ph idx="1"/>
          </p:nvPr>
        </p:nvSpPr>
        <p:spPr>
          <a:xfrm>
            <a:off x="228600" y="5181600"/>
            <a:ext cx="6705600" cy="1143000"/>
          </a:xfrm>
        </p:spPr>
        <p:txBody>
          <a:bodyPr>
            <a:normAutofit lnSpcReduction="10000"/>
          </a:bodyPr>
          <a:lstStyle/>
          <a:p>
            <a:pPr marL="0" indent="0">
              <a:buNone/>
            </a:pPr>
            <a:r>
              <a:rPr lang="en-US" b="1" dirty="0" smtClean="0"/>
              <a:t>What</a:t>
            </a:r>
            <a:r>
              <a:rPr lang="en-US" dirty="0" smtClean="0"/>
              <a:t> is it made of? </a:t>
            </a:r>
          </a:p>
          <a:p>
            <a:pPr marL="0" indent="0">
              <a:buNone/>
            </a:pPr>
            <a:r>
              <a:rPr lang="en-US" b="1" dirty="0" smtClean="0"/>
              <a:t>How</a:t>
            </a:r>
            <a:r>
              <a:rPr lang="en-US" dirty="0" smtClean="0"/>
              <a:t> is it made?</a:t>
            </a:r>
            <a:endParaRPr lang="en-US" dirty="0"/>
          </a:p>
        </p:txBody>
      </p:sp>
      <p:pic>
        <p:nvPicPr>
          <p:cNvPr id="1028" name="Picture 4" descr="https://encrypted-tbn0.gstatic.com/images?q=tbn:ANd9GcSRabH7XvBzjH1oHc34EXo6OXYzl3oKsl0EIb0ZExGrHmTWECiA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798320"/>
            <a:ext cx="2849880" cy="28498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048000"/>
            <a:ext cx="3755859" cy="218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s://encrypted-tbn3.gstatic.com/images?q=tbn:ANd9GcS2gCLpyMSy-uyJAP6GYF-AqnefUm4j5wGufDhZmSSBEdDkDND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5550" y="4019550"/>
            <a:ext cx="2838450" cy="2838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541363"/>
            <a:ext cx="3586238" cy="307777"/>
          </a:xfrm>
          <a:prstGeom prst="rect">
            <a:avLst/>
          </a:prstGeom>
          <a:noFill/>
        </p:spPr>
        <p:txBody>
          <a:bodyPr wrap="none" rtlCol="0">
            <a:spAutoFit/>
          </a:bodyPr>
          <a:lstStyle/>
          <a:p>
            <a:r>
              <a:rPr lang="en-US" sz="1400" dirty="0" smtClean="0"/>
              <a:t>Image source: </a:t>
            </a:r>
            <a:r>
              <a:rPr lang="en-US" sz="1400" u="sng" dirty="0"/>
              <a:t>www.conservationmagazine.org</a:t>
            </a:r>
            <a:endParaRPr lang="en-US" sz="1400" dirty="0"/>
          </a:p>
        </p:txBody>
      </p:sp>
    </p:spTree>
    <p:extLst>
      <p:ext uri="{BB962C8B-B14F-4D97-AF65-F5344CB8AC3E}">
        <p14:creationId xmlns:p14="http://schemas.microsoft.com/office/powerpoint/2010/main" val="335329490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4906962"/>
          </a:xfrm>
        </p:spPr>
        <p:txBody>
          <a:bodyPr anchor="t">
            <a:normAutofit/>
          </a:bodyPr>
          <a:lstStyle/>
          <a:p>
            <a:pPr algn="l"/>
            <a:r>
              <a:rPr lang="en-US" sz="3200" dirty="0" smtClean="0"/>
              <a:t>Albatrosses are becoming threatened to extinction, in large part due to plastic pollution.</a:t>
            </a:r>
            <a:br>
              <a:rPr lang="en-US" sz="3200" dirty="0" smtClean="0"/>
            </a:br>
            <a:r>
              <a:rPr lang="en-US" sz="3200" dirty="0" smtClean="0"/>
              <a:t/>
            </a:r>
            <a:br>
              <a:rPr lang="en-US" sz="3200" dirty="0" smtClean="0"/>
            </a:br>
            <a:r>
              <a:rPr lang="en-US" sz="3200" dirty="0" smtClean="0"/>
              <a:t>Parents feed their chicks food from the ocean by regurgitation.   </a:t>
            </a:r>
            <a:br>
              <a:rPr lang="en-US" sz="3200" dirty="0" smtClean="0"/>
            </a:br>
            <a:endParaRPr lang="en-US" sz="3200" dirty="0"/>
          </a:p>
        </p:txBody>
      </p:sp>
      <p:pic>
        <p:nvPicPr>
          <p:cNvPr id="5" name="Picture 2" descr="http://media.treehugger.com/assets/images/2011/10/midway-atoll-chi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883" y="2819398"/>
            <a:ext cx="6720840" cy="3733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40595" y="6553199"/>
            <a:ext cx="3303405" cy="307777"/>
          </a:xfrm>
          <a:prstGeom prst="rect">
            <a:avLst/>
          </a:prstGeom>
          <a:noFill/>
        </p:spPr>
        <p:txBody>
          <a:bodyPr wrap="none" rtlCol="0">
            <a:spAutoFit/>
          </a:bodyPr>
          <a:lstStyle/>
          <a:p>
            <a:r>
              <a:rPr lang="en-US" sz="1400" dirty="0"/>
              <a:t>Image source: http://www.treehugger.com</a:t>
            </a:r>
          </a:p>
        </p:txBody>
      </p:sp>
    </p:spTree>
    <p:extLst>
      <p:ext uri="{BB962C8B-B14F-4D97-AF65-F5344CB8AC3E}">
        <p14:creationId xmlns:p14="http://schemas.microsoft.com/office/powerpoint/2010/main" val="368694476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normAutofit/>
          </a:bodyPr>
          <a:lstStyle/>
          <a:p>
            <a:pPr marL="0" indent="0">
              <a:buNone/>
            </a:pPr>
            <a:r>
              <a:rPr lang="en-US" sz="2800" dirty="0"/>
              <a:t>But birds, like other sea animals may mistake floating </a:t>
            </a:r>
            <a:r>
              <a:rPr lang="en-US" sz="2800" b="1" dirty="0"/>
              <a:t>plastic</a:t>
            </a:r>
            <a:r>
              <a:rPr lang="en-US" sz="2800" dirty="0"/>
              <a:t> for fish or squid. </a:t>
            </a:r>
            <a:endParaRPr lang="en-US" sz="2800" dirty="0" smtClean="0"/>
          </a:p>
          <a:p>
            <a:pPr marL="0" indent="0">
              <a:buNone/>
            </a:pPr>
            <a:r>
              <a:rPr lang="en-US" sz="2800" dirty="0" smtClean="0"/>
              <a:t>They often feed </a:t>
            </a:r>
            <a:r>
              <a:rPr lang="en-US" sz="2800" dirty="0"/>
              <a:t>their chicks this plastic. </a:t>
            </a:r>
            <a:endParaRPr lang="en-US" sz="2800" dirty="0" smtClean="0"/>
          </a:p>
          <a:p>
            <a:pPr marL="0" indent="0">
              <a:buNone/>
            </a:pPr>
            <a:r>
              <a:rPr lang="en-US" sz="2800" dirty="0" smtClean="0"/>
              <a:t>The </a:t>
            </a:r>
            <a:r>
              <a:rPr lang="en-US" sz="2800" dirty="0"/>
              <a:t>chicks cannot digest plastic. No animal can!</a:t>
            </a:r>
            <a:br>
              <a:rPr lang="en-US" sz="2800" dirty="0"/>
            </a:br>
            <a:r>
              <a:rPr lang="en-US" sz="2800" dirty="0" smtClean="0"/>
              <a:t> </a:t>
            </a:r>
            <a:endParaRPr lang="en-US" sz="2800" dirty="0"/>
          </a:p>
        </p:txBody>
      </p:sp>
      <p:sp>
        <p:nvSpPr>
          <p:cNvPr id="2" name="Rectangle 1"/>
          <p:cNvSpPr/>
          <p:nvPr/>
        </p:nvSpPr>
        <p:spPr>
          <a:xfrm>
            <a:off x="457199" y="2430482"/>
            <a:ext cx="3019031" cy="3970318"/>
          </a:xfrm>
          <a:prstGeom prst="rect">
            <a:avLst/>
          </a:prstGeom>
        </p:spPr>
        <p:txBody>
          <a:bodyPr wrap="square">
            <a:spAutoFit/>
          </a:bodyPr>
          <a:lstStyle/>
          <a:p>
            <a:r>
              <a:rPr lang="en-US" sz="2800" dirty="0"/>
              <a:t>Their stomachs become filled with our waste, and they often die due to starvation, indigestion, or </a:t>
            </a:r>
            <a:r>
              <a:rPr lang="en-US" sz="2800" dirty="0" smtClean="0"/>
              <a:t>poisoning before ever leaving the island. </a:t>
            </a:r>
            <a:endParaRPr lang="en-US" sz="2800" dirty="0"/>
          </a:p>
        </p:txBody>
      </p:sp>
      <p:pic>
        <p:nvPicPr>
          <p:cNvPr id="3074" name="Picture 2" descr="1102372.  An adult laysan albatross tries to feed a plastic piece to yo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231" y="2438400"/>
            <a:ext cx="5667769" cy="38011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9322" y="6550223"/>
            <a:ext cx="8590878" cy="307777"/>
          </a:xfrm>
          <a:prstGeom prst="rect">
            <a:avLst/>
          </a:prstGeom>
          <a:noFill/>
        </p:spPr>
        <p:txBody>
          <a:bodyPr wrap="none" rtlCol="0">
            <a:spAutoFit/>
          </a:bodyPr>
          <a:lstStyle/>
          <a:p>
            <a:r>
              <a:rPr lang="en-US" sz="1400" dirty="0"/>
              <a:t>Image source: http://www.nationalgeographicstock.com/ngsimages/explore/explorecomp.jsf?xsys=SF&amp;id=1102372</a:t>
            </a:r>
          </a:p>
        </p:txBody>
      </p:sp>
    </p:spTree>
    <p:extLst>
      <p:ext uri="{BB962C8B-B14F-4D97-AF65-F5344CB8AC3E}">
        <p14:creationId xmlns:p14="http://schemas.microsoft.com/office/powerpoint/2010/main" val="5610511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304800"/>
            <a:ext cx="3429000" cy="5745163"/>
          </a:xfrm>
        </p:spPr>
        <p:txBody>
          <a:bodyPr>
            <a:normAutofit fontScale="92500" lnSpcReduction="20000"/>
          </a:bodyPr>
          <a:lstStyle/>
          <a:p>
            <a:pPr marL="0" indent="0">
              <a:buNone/>
            </a:pPr>
            <a:r>
              <a:rPr lang="en-US" dirty="0"/>
              <a:t>These are the contents found inside the stomach of one Albatross:</a:t>
            </a:r>
          </a:p>
          <a:p>
            <a:r>
              <a:rPr lang="en-US" dirty="0" smtClean="0"/>
              <a:t>The </a:t>
            </a:r>
            <a:r>
              <a:rPr lang="en-US" dirty="0"/>
              <a:t>dark colored objects on the right are squid</a:t>
            </a:r>
          </a:p>
          <a:p>
            <a:r>
              <a:rPr lang="en-US" dirty="0" smtClean="0"/>
              <a:t>The </a:t>
            </a:r>
            <a:r>
              <a:rPr lang="en-US" dirty="0"/>
              <a:t>light colored objects on the left are plastic</a:t>
            </a:r>
          </a:p>
          <a:p>
            <a:endParaRPr lang="en-US" dirty="0" smtClean="0"/>
          </a:p>
          <a:p>
            <a:endParaRPr lang="en-US" dirty="0"/>
          </a:p>
          <a:p>
            <a:pPr marL="0" indent="0">
              <a:buNone/>
            </a:pPr>
            <a:r>
              <a:rPr lang="en-US" dirty="0"/>
              <a:t>Can you identify any objects that you may use in your home?</a:t>
            </a:r>
          </a:p>
          <a:p>
            <a:endParaRPr lang="en-US" dirty="0"/>
          </a:p>
        </p:txBody>
      </p:sp>
      <p:pic>
        <p:nvPicPr>
          <p:cNvPr id="6" name="Picture 10" descr="http://www.shiftingbaselines.org/news/images/birdPlasticsV0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37904" y="-31866"/>
            <a:ext cx="5206096" cy="39045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6096000"/>
            <a:ext cx="3774430" cy="954107"/>
          </a:xfrm>
          <a:prstGeom prst="rect">
            <a:avLst/>
          </a:prstGeom>
          <a:noFill/>
        </p:spPr>
        <p:txBody>
          <a:bodyPr wrap="square" rtlCol="0">
            <a:spAutoFit/>
          </a:bodyPr>
          <a:lstStyle/>
          <a:p>
            <a:r>
              <a:rPr lang="en-US" sz="1400" dirty="0"/>
              <a:t>Image source: http://</a:t>
            </a:r>
            <a:r>
              <a:rPr lang="en-US" sz="1400" dirty="0" smtClean="0"/>
              <a:t>www.shiftingbaselines.org/news/news_plastics_albatross.htm, </a:t>
            </a:r>
            <a:r>
              <a:rPr lang="en-US" sz="1400" dirty="0"/>
              <a:t>www.kurdiu.org</a:t>
            </a:r>
          </a:p>
          <a:p>
            <a:endParaRPr lang="en-US" sz="1400" dirty="0"/>
          </a:p>
        </p:txBody>
      </p:sp>
      <p:pic>
        <p:nvPicPr>
          <p:cNvPr id="3074" name="Picture 2" descr="http://www.kurdiu.org/img2012/07/2342midw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9911" y="3865032"/>
            <a:ext cx="5224089" cy="299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0937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Indirect Effects</a:t>
            </a:r>
            <a:endParaRPr lang="en-US" dirty="0"/>
          </a:p>
        </p:txBody>
      </p:sp>
      <p:sp>
        <p:nvSpPr>
          <p:cNvPr id="5" name="Content Placeholder 4"/>
          <p:cNvSpPr>
            <a:spLocks noGrp="1"/>
          </p:cNvSpPr>
          <p:nvPr>
            <p:ph idx="1"/>
          </p:nvPr>
        </p:nvSpPr>
        <p:spPr>
          <a:xfrm>
            <a:off x="457200" y="1600200"/>
            <a:ext cx="8229600" cy="5257800"/>
          </a:xfrm>
        </p:spPr>
        <p:txBody>
          <a:bodyPr>
            <a:normAutofit fontScale="92500" lnSpcReduction="10000"/>
          </a:bodyPr>
          <a:lstStyle/>
          <a:p>
            <a:pPr marL="0" indent="0">
              <a:buNone/>
            </a:pPr>
            <a:r>
              <a:rPr lang="en-US" b="1" dirty="0" smtClean="0"/>
              <a:t>Chemical Pollution:  </a:t>
            </a:r>
            <a:r>
              <a:rPr lang="en-US" sz="3000" dirty="0" smtClean="0"/>
              <a:t>Through ingestion of toxic chemicals </a:t>
            </a:r>
            <a:r>
              <a:rPr lang="en-US" sz="3000" b="1" dirty="0" smtClean="0"/>
              <a:t>in </a:t>
            </a:r>
            <a:r>
              <a:rPr lang="en-US" sz="3000" dirty="0" smtClean="0"/>
              <a:t>and </a:t>
            </a:r>
            <a:r>
              <a:rPr lang="en-US" sz="3000" b="1" dirty="0" smtClean="0"/>
              <a:t>on</a:t>
            </a:r>
            <a:r>
              <a:rPr lang="en-US" sz="3000" dirty="0" smtClean="0"/>
              <a:t> plastic particles.  </a:t>
            </a:r>
          </a:p>
          <a:p>
            <a:endParaRPr lang="en-US" dirty="0"/>
          </a:p>
          <a:p>
            <a:pPr marL="0" indent="0">
              <a:buNone/>
            </a:pPr>
            <a:r>
              <a:rPr lang="en-US" b="1" dirty="0" smtClean="0"/>
              <a:t>Transportation of invasive species:  </a:t>
            </a:r>
            <a:r>
              <a:rPr lang="en-US" dirty="0" smtClean="0"/>
              <a:t>Movement of organisms to new habitats where they may harm or disturb the local ecosystem.</a:t>
            </a:r>
          </a:p>
          <a:p>
            <a:endParaRPr lang="en-US" dirty="0" smtClean="0"/>
          </a:p>
          <a:p>
            <a:endParaRPr lang="en-US" dirty="0" smtClean="0"/>
          </a:p>
          <a:p>
            <a:pPr marL="0" indent="0">
              <a:buNone/>
            </a:pP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Class Discussion!!</a:t>
            </a:r>
          </a:p>
          <a:p>
            <a:pPr marL="0" indent="0">
              <a:buNone/>
            </a:pPr>
            <a:r>
              <a:rPr lang="en-US" dirty="0"/>
              <a:t>Are there any other </a:t>
            </a:r>
            <a:r>
              <a:rPr lang="en-US" b="1" dirty="0" smtClean="0"/>
              <a:t>indirect </a:t>
            </a:r>
            <a:r>
              <a:rPr lang="en-US" dirty="0"/>
              <a:t>effects you can think of? </a:t>
            </a:r>
          </a:p>
          <a:p>
            <a:endParaRPr lang="en-US" dirty="0"/>
          </a:p>
          <a:p>
            <a:endParaRPr lang="en-US" dirty="0" smtClean="0"/>
          </a:p>
          <a:p>
            <a:pPr marL="457200" lvl="1" indent="0">
              <a:buNone/>
            </a:pPr>
            <a:endParaRPr lang="en-US" dirty="0"/>
          </a:p>
        </p:txBody>
      </p:sp>
      <p:pic>
        <p:nvPicPr>
          <p:cNvPr id="5122" name="Picture 2" descr="https://encrypted-tbn2.gstatic.com/images?q=tbn:ANd9GcSR2FE3vngUQLeIgPSsbvSd1MaaVjC2k3ZhsUANTCrSEX5pXF-H7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811" y="3962400"/>
            <a:ext cx="2758189"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78326" y="6550223"/>
            <a:ext cx="3865674" cy="307777"/>
          </a:xfrm>
          <a:prstGeom prst="rect">
            <a:avLst/>
          </a:prstGeom>
          <a:noFill/>
        </p:spPr>
        <p:txBody>
          <a:bodyPr wrap="none" rtlCol="0">
            <a:spAutoFit/>
          </a:bodyPr>
          <a:lstStyle/>
          <a:p>
            <a:r>
              <a:rPr lang="en-US" sz="1400" dirty="0" smtClean="0"/>
              <a:t>Image </a:t>
            </a:r>
            <a:r>
              <a:rPr lang="en-US" sz="1400" dirty="0"/>
              <a:t>source: http://blogs.discovermagazine.com </a:t>
            </a:r>
          </a:p>
        </p:txBody>
      </p:sp>
    </p:spTree>
    <p:extLst>
      <p:ext uri="{BB962C8B-B14F-4D97-AF65-F5344CB8AC3E}">
        <p14:creationId xmlns:p14="http://schemas.microsoft.com/office/powerpoint/2010/main" val="92759544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Chemical Pollution</a:t>
            </a:r>
            <a:endPar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228600" y="914400"/>
            <a:ext cx="8610600" cy="2895599"/>
          </a:xfrm>
        </p:spPr>
        <p:txBody>
          <a:bodyPr>
            <a:normAutofit fontScale="62500" lnSpcReduction="20000"/>
          </a:bodyPr>
          <a:lstStyle/>
          <a:p>
            <a:pPr marL="0" indent="0">
              <a:buNone/>
            </a:pPr>
            <a:r>
              <a:rPr lang="en-US" sz="4400" dirty="0" smtClean="0"/>
              <a:t>Plastic is hydrophobic: it repels water.</a:t>
            </a:r>
          </a:p>
          <a:p>
            <a:pPr marL="0" indent="0">
              <a:buNone/>
            </a:pPr>
            <a:endParaRPr lang="en-US" sz="4400" dirty="0" smtClean="0"/>
          </a:p>
          <a:p>
            <a:pPr marL="0" indent="0">
              <a:buNone/>
            </a:pPr>
            <a:r>
              <a:rPr lang="en-US" sz="4400" dirty="0"/>
              <a:t>T</a:t>
            </a:r>
            <a:r>
              <a:rPr lang="en-US" sz="4400" dirty="0" smtClean="0"/>
              <a:t>oxic chemicals in the ocean which are also hydrophobic </a:t>
            </a:r>
            <a:r>
              <a:rPr lang="en-US" sz="4400" b="1" dirty="0" smtClean="0"/>
              <a:t>adsorb</a:t>
            </a:r>
            <a:r>
              <a:rPr lang="en-US" sz="4400" dirty="0" smtClean="0"/>
              <a:t> to plastic (they stick on the outside of the plastic).</a:t>
            </a:r>
          </a:p>
          <a:p>
            <a:pPr marL="0" indent="0">
              <a:buNone/>
            </a:pPr>
            <a:endParaRPr lang="en-US" sz="4400" dirty="0"/>
          </a:p>
          <a:p>
            <a:pPr marL="0" indent="0">
              <a:buNone/>
            </a:pPr>
            <a:r>
              <a:rPr lang="en-US" sz="4400" dirty="0"/>
              <a:t>As plastic breaks down more surface area is available for toxic chemicals to adsorb to it. </a:t>
            </a:r>
            <a:endParaRPr lang="en-US" sz="4400" dirty="0" smtClean="0"/>
          </a:p>
          <a:p>
            <a:pPr marL="0" indent="0">
              <a:buNone/>
            </a:pPr>
            <a:endParaRPr lang="en-US" sz="2800" dirty="0"/>
          </a:p>
          <a:p>
            <a:pPr marL="0" indent="0">
              <a:buNone/>
            </a:pPr>
            <a:endParaRPr lang="en-US" b="1" dirty="0" smtClean="0"/>
          </a:p>
          <a:p>
            <a:pPr marL="0" indent="0">
              <a:buNone/>
            </a:pPr>
            <a:endParaRPr lang="en-US" b="1" dirty="0" smtClean="0"/>
          </a:p>
          <a:p>
            <a:endParaRPr lang="en-US" dirty="0" smtClean="0"/>
          </a:p>
        </p:txBody>
      </p:sp>
      <p:pic>
        <p:nvPicPr>
          <p:cNvPr id="2056" name="Picture 8" descr="http://movies.inquirer.net/files/2012/11/FNC-102.cmyk_.jpg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949" y="3848813"/>
            <a:ext cx="4643177" cy="30091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ncrypted-tbn3.gstatic.com/images?q=tbn:ANd9GcQ49mdTb-9NZmA3HQq0U49zA1d5gkGTxk4BCjqGTvOusH_6FtPtww"/>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25" t="7939" r="24091" b="7290"/>
          <a:stretch/>
        </p:blipFill>
        <p:spPr bwMode="auto">
          <a:xfrm>
            <a:off x="4541519" y="6352151"/>
            <a:ext cx="487681" cy="5093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5486400"/>
            <a:ext cx="4135326" cy="1246495"/>
          </a:xfrm>
          <a:prstGeom prst="rect">
            <a:avLst/>
          </a:prstGeom>
        </p:spPr>
        <p:txBody>
          <a:bodyPr wrap="square">
            <a:spAutoFit/>
          </a:bodyPr>
          <a:lstStyle/>
          <a:p>
            <a:r>
              <a:rPr lang="en-US" sz="2500" b="1" dirty="0"/>
              <a:t>This makes </a:t>
            </a:r>
            <a:r>
              <a:rPr lang="en-US" sz="2500" b="1" dirty="0" smtClean="0"/>
              <a:t>each </a:t>
            </a:r>
            <a:r>
              <a:rPr lang="en-US" sz="2500" b="1" dirty="0"/>
              <a:t>tiny plastic </a:t>
            </a:r>
            <a:r>
              <a:rPr lang="en-US" sz="2500" b="1" dirty="0" smtClean="0"/>
              <a:t>fragment </a:t>
            </a:r>
            <a:r>
              <a:rPr lang="en-US" sz="2500" b="1" dirty="0"/>
              <a:t>like </a:t>
            </a:r>
            <a:r>
              <a:rPr lang="en-US" sz="2500" b="1" dirty="0" smtClean="0"/>
              <a:t>a toxic sponge  </a:t>
            </a:r>
            <a:r>
              <a:rPr lang="en-US" sz="2500" b="1" dirty="0"/>
              <a:t>for any </a:t>
            </a:r>
            <a:r>
              <a:rPr lang="en-US" sz="2500" b="1" dirty="0" smtClean="0"/>
              <a:t>animal </a:t>
            </a:r>
            <a:r>
              <a:rPr lang="en-US" sz="2500" b="1" dirty="0"/>
              <a:t>that ingests it. </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925" y="4038600"/>
            <a:ext cx="4246675" cy="996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2400" y="3657600"/>
            <a:ext cx="2459071" cy="369332"/>
          </a:xfrm>
          <a:prstGeom prst="rect">
            <a:avLst/>
          </a:prstGeom>
        </p:spPr>
        <p:txBody>
          <a:bodyPr wrap="none">
            <a:spAutoFit/>
          </a:bodyPr>
          <a:lstStyle/>
          <a:p>
            <a:r>
              <a:rPr lang="en-US" b="1" dirty="0"/>
              <a:t>Photo-degraded plastic:</a:t>
            </a:r>
          </a:p>
        </p:txBody>
      </p:sp>
      <p:sp>
        <p:nvSpPr>
          <p:cNvPr id="6" name="TextBox 5"/>
          <p:cNvSpPr txBox="1"/>
          <p:nvPr/>
        </p:nvSpPr>
        <p:spPr>
          <a:xfrm>
            <a:off x="155261" y="5035136"/>
            <a:ext cx="2435539" cy="307777"/>
          </a:xfrm>
          <a:prstGeom prst="rect">
            <a:avLst/>
          </a:prstGeom>
          <a:noFill/>
        </p:spPr>
        <p:txBody>
          <a:bodyPr wrap="none" rtlCol="0">
            <a:spAutoFit/>
          </a:bodyPr>
          <a:lstStyle/>
          <a:p>
            <a:r>
              <a:rPr lang="en-US" sz="1400" dirty="0" smtClean="0"/>
              <a:t>Image source: </a:t>
            </a:r>
            <a:r>
              <a:rPr lang="en-US" sz="1400" dirty="0" err="1" smtClean="0"/>
              <a:t>Andrady</a:t>
            </a:r>
            <a:r>
              <a:rPr lang="en-US" sz="1400" dirty="0" smtClean="0"/>
              <a:t> , 2011. </a:t>
            </a:r>
            <a:endParaRPr lang="en-US" sz="1400" dirty="0"/>
          </a:p>
        </p:txBody>
      </p:sp>
    </p:spTree>
    <p:extLst>
      <p:ext uri="{BB962C8B-B14F-4D97-AF65-F5344CB8AC3E}">
        <p14:creationId xmlns:p14="http://schemas.microsoft.com/office/powerpoint/2010/main" val="168704380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kinds of chemicals become attached to plastics in the ocean?</a:t>
            </a:r>
            <a:endPar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457200" y="1676401"/>
            <a:ext cx="8229600" cy="5181600"/>
          </a:xfrm>
        </p:spPr>
        <p:txBody>
          <a:bodyPr>
            <a:normAutofit/>
          </a:bodyPr>
          <a:lstStyle/>
          <a:p>
            <a:pPr marL="0" indent="0">
              <a:buNone/>
            </a:pPr>
            <a:r>
              <a:rPr lang="en-US" b="1" dirty="0" smtClean="0"/>
              <a:t>Man-made Persistent Organic Pollutants (POPs)</a:t>
            </a:r>
          </a:p>
          <a:p>
            <a:pPr marL="457200" lvl="1" indent="0">
              <a:buNone/>
            </a:pPr>
            <a:r>
              <a:rPr lang="en-US" dirty="0" smtClean="0"/>
              <a:t>Example: PCBs (Polychlorinated Biphenyls) </a:t>
            </a:r>
          </a:p>
          <a:p>
            <a:pPr marL="914400" lvl="2" indent="0">
              <a:buNone/>
            </a:pPr>
            <a:r>
              <a:rPr lang="en-US" dirty="0" smtClean="0"/>
              <a:t>Characteristics: </a:t>
            </a:r>
          </a:p>
          <a:p>
            <a:pPr marL="914400" lvl="2" indent="0">
              <a:buNone/>
            </a:pPr>
            <a:r>
              <a:rPr lang="en-US" dirty="0"/>
              <a:t>	</a:t>
            </a:r>
            <a:r>
              <a:rPr lang="en-US" dirty="0" smtClean="0"/>
              <a:t>lipophilic=fat loving </a:t>
            </a:r>
          </a:p>
          <a:p>
            <a:pPr marL="914400" lvl="2" indent="0">
              <a:buNone/>
            </a:pPr>
            <a:r>
              <a:rPr lang="en-US" dirty="0"/>
              <a:t>	</a:t>
            </a:r>
            <a:r>
              <a:rPr lang="en-US" dirty="0" smtClean="0"/>
              <a:t>carcinogenic=cancer causing</a:t>
            </a:r>
          </a:p>
          <a:p>
            <a:pPr marL="457200" lvl="1" indent="0">
              <a:buNone/>
            </a:pPr>
            <a:r>
              <a:rPr lang="en-US" dirty="0"/>
              <a:t>Example: </a:t>
            </a:r>
            <a:r>
              <a:rPr lang="en-US" dirty="0" smtClean="0"/>
              <a:t>Pesticides</a:t>
            </a:r>
            <a:r>
              <a:rPr lang="en-US" dirty="0"/>
              <a:t> </a:t>
            </a:r>
            <a:r>
              <a:rPr lang="en-US" dirty="0" smtClean="0"/>
              <a:t>like DDT (extremely toxic) </a:t>
            </a:r>
          </a:p>
          <a:p>
            <a:pPr marL="914400" lvl="2" indent="0">
              <a:buNone/>
            </a:pPr>
            <a:r>
              <a:rPr lang="en-US" dirty="0" smtClean="0"/>
              <a:t>Characteristics:</a:t>
            </a:r>
          </a:p>
          <a:p>
            <a:pPr marL="914400" lvl="2" indent="0">
              <a:buNone/>
            </a:pPr>
            <a:r>
              <a:rPr lang="en-US" dirty="0"/>
              <a:t>	</a:t>
            </a:r>
            <a:r>
              <a:rPr lang="en-US" dirty="0" smtClean="0"/>
              <a:t>lipophilic</a:t>
            </a:r>
          </a:p>
          <a:p>
            <a:pPr marL="914400" lvl="2" indent="0">
              <a:buNone/>
            </a:pPr>
            <a:r>
              <a:rPr lang="en-US" dirty="0" smtClean="0"/>
              <a:t>	extremely toxic </a:t>
            </a:r>
          </a:p>
          <a:p>
            <a:pPr marL="914400" lvl="2" indent="0">
              <a:buNone/>
            </a:pPr>
            <a:r>
              <a:rPr lang="en-US" dirty="0"/>
              <a:t>	</a:t>
            </a:r>
            <a:r>
              <a:rPr lang="en-US" dirty="0" smtClean="0"/>
              <a:t>endocrine disruptors</a:t>
            </a:r>
          </a:p>
          <a:p>
            <a:pPr lvl="1"/>
            <a:endParaRPr lang="en-US" dirty="0" smtClean="0"/>
          </a:p>
          <a:p>
            <a:endParaRPr lang="en-US" dirty="0" smtClean="0"/>
          </a:p>
          <a:p>
            <a:endParaRPr lang="en-US" dirty="0" smtClean="0"/>
          </a:p>
          <a:p>
            <a:pPr lvl="1"/>
            <a:endParaRPr lang="en-US" dirty="0" smtClean="0"/>
          </a:p>
          <a:p>
            <a:pPr lvl="1"/>
            <a:endParaRPr lang="en-US" dirty="0" smtClean="0"/>
          </a:p>
        </p:txBody>
      </p:sp>
      <p:pic>
        <p:nvPicPr>
          <p:cNvPr id="21506" name="Picture 2" descr="http://upload.wikimedia.org/wikipedia/commons/thumb/0/0b/P%2Cp%27-dichlorodiphenyltrichloroethane.svg/200px-P%2Cp%27-dichlorodiphenyltrichloroethan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895907"/>
            <a:ext cx="2133600" cy="1226821"/>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upload.wikimedia.org/wikipedia/commons/thumb/b/b1/DDT-from-xtal-3D-balls.png/200px-DDT-from-xtal-3D-ball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456665"/>
            <a:ext cx="2189584" cy="1401335"/>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upload.wikimedia.org/wikipedia/commons/thumb/4/49/Polychlorinated_biphenyl_structure.svg/300px-Polychlorinated_biphenyl_structure.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1193" y="2819400"/>
            <a:ext cx="2519264" cy="113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85332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International Pellet Watch</a:t>
            </a:r>
          </a:p>
        </p:txBody>
      </p:sp>
      <p:pic>
        <p:nvPicPr>
          <p:cNvPr id="19458" name="Picture 2" descr="PC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866775"/>
            <a:ext cx="6896100" cy="55340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550223"/>
            <a:ext cx="3374257" cy="307777"/>
          </a:xfrm>
          <a:prstGeom prst="rect">
            <a:avLst/>
          </a:prstGeom>
          <a:noFill/>
        </p:spPr>
        <p:txBody>
          <a:bodyPr wrap="none" rtlCol="0">
            <a:spAutoFit/>
          </a:bodyPr>
          <a:lstStyle/>
          <a:p>
            <a:r>
              <a:rPr lang="en-US" sz="1400" dirty="0"/>
              <a:t>Image source: http://www.pelletwatch.org/</a:t>
            </a:r>
          </a:p>
        </p:txBody>
      </p:sp>
    </p:spTree>
    <p:extLst>
      <p:ext uri="{BB962C8B-B14F-4D97-AF65-F5344CB8AC3E}">
        <p14:creationId xmlns:p14="http://schemas.microsoft.com/office/powerpoint/2010/main" val="13662445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International Pellet Watch</a:t>
            </a:r>
          </a:p>
        </p:txBody>
      </p:sp>
      <p:pic>
        <p:nvPicPr>
          <p:cNvPr id="20482" name="Picture 2" descr="DD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229600" cy="52289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090" y="6553200"/>
            <a:ext cx="3374257" cy="307777"/>
          </a:xfrm>
          <a:prstGeom prst="rect">
            <a:avLst/>
          </a:prstGeom>
          <a:noFill/>
        </p:spPr>
        <p:txBody>
          <a:bodyPr wrap="none" rtlCol="0">
            <a:spAutoFit/>
          </a:bodyPr>
          <a:lstStyle/>
          <a:p>
            <a:r>
              <a:rPr lang="en-US" sz="1400" dirty="0"/>
              <a:t>Image source: http://www.pelletwatch.org/</a:t>
            </a:r>
          </a:p>
        </p:txBody>
      </p:sp>
    </p:spTree>
    <p:extLst>
      <p:ext uri="{BB962C8B-B14F-4D97-AF65-F5344CB8AC3E}">
        <p14:creationId xmlns:p14="http://schemas.microsoft.com/office/powerpoint/2010/main" val="40224634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a:t>
            </a:r>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kinds </a:t>
            </a:r>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of toxic chemicals are found in plastic?</a:t>
            </a:r>
          </a:p>
        </p:txBody>
      </p:sp>
      <p:sp>
        <p:nvSpPr>
          <p:cNvPr id="3" name="Content Placeholder 2"/>
          <p:cNvSpPr>
            <a:spLocks noGrp="1"/>
          </p:cNvSpPr>
          <p:nvPr>
            <p:ph idx="1"/>
          </p:nvPr>
        </p:nvSpPr>
        <p:spPr/>
        <p:txBody>
          <a:bodyPr>
            <a:normAutofit fontScale="92500" lnSpcReduction="20000"/>
          </a:bodyPr>
          <a:lstStyle/>
          <a:p>
            <a:r>
              <a:rPr lang="en-US" dirty="0" smtClean="0"/>
              <a:t>Plastic </a:t>
            </a:r>
            <a:r>
              <a:rPr lang="en-US" dirty="0"/>
              <a:t>is made with other </a:t>
            </a:r>
            <a:r>
              <a:rPr lang="en-US" dirty="0" smtClean="0"/>
              <a:t>chemicals, called additives, </a:t>
            </a:r>
            <a:r>
              <a:rPr lang="en-US" dirty="0"/>
              <a:t>which are toxic to living </a:t>
            </a:r>
            <a:r>
              <a:rPr lang="en-US" dirty="0" smtClean="0"/>
              <a:t>organisms. </a:t>
            </a:r>
            <a:endParaRPr lang="en-US" dirty="0"/>
          </a:p>
          <a:p>
            <a:pPr lvl="1"/>
            <a:r>
              <a:rPr lang="en-US" dirty="0" smtClean="0"/>
              <a:t>Plasticizers </a:t>
            </a:r>
            <a:endParaRPr lang="en-US" dirty="0"/>
          </a:p>
          <a:p>
            <a:pPr lvl="2"/>
            <a:r>
              <a:rPr lang="en-US" dirty="0" smtClean="0"/>
              <a:t>added </a:t>
            </a:r>
            <a:r>
              <a:rPr lang="en-US" dirty="0"/>
              <a:t>to plastic polymers to change plastic </a:t>
            </a:r>
            <a:r>
              <a:rPr lang="en-US" dirty="0" smtClean="0"/>
              <a:t>properties</a:t>
            </a:r>
            <a:endParaRPr lang="en-US" dirty="0"/>
          </a:p>
          <a:p>
            <a:pPr lvl="1"/>
            <a:r>
              <a:rPr lang="en-US" dirty="0"/>
              <a:t>Flame retardants </a:t>
            </a:r>
          </a:p>
          <a:p>
            <a:r>
              <a:rPr lang="en-US" dirty="0"/>
              <a:t>Plastic </a:t>
            </a:r>
            <a:r>
              <a:rPr lang="en-US" u="sng" dirty="0"/>
              <a:t>monomers</a:t>
            </a:r>
            <a:r>
              <a:rPr lang="en-US" dirty="0"/>
              <a:t> are often harmful to living cells</a:t>
            </a:r>
          </a:p>
          <a:p>
            <a:pPr lvl="1"/>
            <a:r>
              <a:rPr lang="en-US" dirty="0" smtClean="0"/>
              <a:t>BPA </a:t>
            </a:r>
            <a:r>
              <a:rPr lang="en-US" dirty="0"/>
              <a:t>(</a:t>
            </a:r>
            <a:r>
              <a:rPr lang="en-US" dirty="0" err="1"/>
              <a:t>Bis</a:t>
            </a:r>
            <a:r>
              <a:rPr lang="en-US" dirty="0"/>
              <a:t>-phenol A) </a:t>
            </a:r>
            <a:endParaRPr lang="en-US" dirty="0" smtClean="0"/>
          </a:p>
          <a:p>
            <a:pPr lvl="2"/>
            <a:r>
              <a:rPr lang="en-US" dirty="0" smtClean="0"/>
              <a:t>endocrine disruptor = disrupts the hormones of animals, including humans</a:t>
            </a:r>
          </a:p>
          <a:p>
            <a:pPr lvl="1"/>
            <a:r>
              <a:rPr lang="en-US" dirty="0" smtClean="0"/>
              <a:t>Styrene (Monomer of Styrofoam) </a:t>
            </a:r>
            <a:endParaRPr lang="en-US" dirty="0"/>
          </a:p>
          <a:p>
            <a:pPr lvl="2"/>
            <a:r>
              <a:rPr lang="en-US" dirty="0" smtClean="0"/>
              <a:t>Carcinogenic = cancer causing</a:t>
            </a:r>
          </a:p>
          <a:p>
            <a:pPr lvl="1"/>
            <a:endParaRPr lang="en-US" dirty="0"/>
          </a:p>
          <a:p>
            <a:pPr lvl="1"/>
            <a:endParaRPr lang="en-US" dirty="0"/>
          </a:p>
          <a:p>
            <a:endParaRPr lang="en-US" dirty="0"/>
          </a:p>
        </p:txBody>
      </p:sp>
    </p:spTree>
    <p:extLst>
      <p:ext uri="{BB962C8B-B14F-4D97-AF65-F5344CB8AC3E}">
        <p14:creationId xmlns:p14="http://schemas.microsoft.com/office/powerpoint/2010/main" val="372884030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Styrofoam = </a:t>
            </a:r>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Expanded Polystyrene</a:t>
            </a:r>
            <a:endPar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457200" y="1371600"/>
            <a:ext cx="8229600" cy="4525963"/>
          </a:xfrm>
        </p:spPr>
        <p:txBody>
          <a:bodyPr/>
          <a:lstStyle/>
          <a:p>
            <a:r>
              <a:rPr lang="en-US" dirty="0" smtClean="0"/>
              <a:t>Very low density because of air bubbles</a:t>
            </a:r>
          </a:p>
          <a:p>
            <a:pPr lvl="1"/>
            <a:r>
              <a:rPr lang="en-US" dirty="0" smtClean="0"/>
              <a:t>Expanded Polystyrene floats at the sea surface</a:t>
            </a:r>
          </a:p>
          <a:p>
            <a:r>
              <a:rPr lang="en-US" dirty="0" smtClean="0"/>
              <a:t>But, when it breaks down, the polymers are more dense than </a:t>
            </a:r>
            <a:r>
              <a:rPr lang="en-US" dirty="0"/>
              <a:t>seawater  (1.03 </a:t>
            </a:r>
            <a:r>
              <a:rPr lang="en-US" dirty="0" smtClean="0"/>
              <a:t>g/cm</a:t>
            </a:r>
            <a:r>
              <a:rPr lang="en-US" baseline="30000" dirty="0" smtClean="0"/>
              <a:t>3</a:t>
            </a:r>
            <a:r>
              <a:rPr lang="en-US" dirty="0" smtClean="0"/>
              <a:t>)</a:t>
            </a:r>
          </a:p>
          <a:p>
            <a:pPr lvl="1"/>
            <a:r>
              <a:rPr lang="en-US" dirty="0" smtClean="0"/>
              <a:t>Polystyrene can sink down through the water column from the neustonic zone, through the pelagic zone possibly to the benthic zone. </a:t>
            </a:r>
          </a:p>
          <a:p>
            <a:endParaRPr lang="en-US" dirty="0"/>
          </a:p>
        </p:txBody>
      </p:sp>
      <p:pic>
        <p:nvPicPr>
          <p:cNvPr id="4098" name="Picture 2" descr="https://encrypted-tbn3.gstatic.com/images?q=tbn:ANd9GcT0_ViQjrQ_lV0kXsyAX_Y0BuNQrjF9bNqmQig7JJyVmMejcNxN"/>
          <p:cNvPicPr>
            <a:picLocks noChangeAspect="1" noChangeArrowheads="1"/>
          </p:cNvPicPr>
          <p:nvPr/>
        </p:nvPicPr>
        <p:blipFill rotWithShape="1">
          <a:blip r:embed="rId3">
            <a:extLst>
              <a:ext uri="{28A0092B-C50C-407E-A947-70E740481C1C}">
                <a14:useLocalDpi xmlns:a14="http://schemas.microsoft.com/office/drawing/2010/main" val="0"/>
              </a:ext>
            </a:extLst>
          </a:blip>
          <a:srcRect t="9785"/>
          <a:stretch/>
        </p:blipFill>
        <p:spPr bwMode="auto">
          <a:xfrm>
            <a:off x="4354" y="5418310"/>
            <a:ext cx="1595846" cy="14396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2.gstatic.com/images?q=tbn:ANd9GcQsPPo_Qf7fbMfMz-jd0mf2C369hoGiZf0VhVJ4gQtLHBWQN5pl"/>
          <p:cNvPicPr>
            <a:picLocks noChangeAspect="1" noChangeArrowheads="1"/>
          </p:cNvPicPr>
          <p:nvPr/>
        </p:nvPicPr>
        <p:blipFill rotWithShape="1">
          <a:blip r:embed="rId4">
            <a:extLst>
              <a:ext uri="{28A0092B-C50C-407E-A947-70E740481C1C}">
                <a14:useLocalDpi xmlns:a14="http://schemas.microsoft.com/office/drawing/2010/main" val="0"/>
              </a:ext>
            </a:extLst>
          </a:blip>
          <a:srcRect l="34923" r="3204"/>
          <a:stretch/>
        </p:blipFill>
        <p:spPr bwMode="auto">
          <a:xfrm>
            <a:off x="3081528" y="5524500"/>
            <a:ext cx="3547872" cy="1333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2.gstatic.com/images?q=tbn:ANd9GcQsPPo_Qf7fbMfMz-jd0mf2C369hoGiZf0VhVJ4gQtLHBWQN5pl"/>
          <p:cNvPicPr>
            <a:picLocks noChangeAspect="1" noChangeArrowheads="1"/>
          </p:cNvPicPr>
          <p:nvPr/>
        </p:nvPicPr>
        <p:blipFill rotWithShape="1">
          <a:blip r:embed="rId4">
            <a:extLst>
              <a:ext uri="{28A0092B-C50C-407E-A947-70E740481C1C}">
                <a14:useLocalDpi xmlns:a14="http://schemas.microsoft.com/office/drawing/2010/main" val="0"/>
              </a:ext>
            </a:extLst>
          </a:blip>
          <a:srcRect l="8186" r="77781"/>
          <a:stretch/>
        </p:blipFill>
        <p:spPr bwMode="auto">
          <a:xfrm>
            <a:off x="7922844" y="5465697"/>
            <a:ext cx="840156" cy="13923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67600" y="5650468"/>
            <a:ext cx="533400" cy="369332"/>
          </a:xfrm>
          <a:prstGeom prst="rect">
            <a:avLst/>
          </a:prstGeom>
          <a:solidFill>
            <a:schemeClr val="bg1"/>
          </a:solidFill>
        </p:spPr>
        <p:txBody>
          <a:bodyPr wrap="square" rtlCol="0">
            <a:spAutoFit/>
          </a:bodyPr>
          <a:lstStyle/>
          <a:p>
            <a:endParaRPr lang="en-US" dirty="0"/>
          </a:p>
        </p:txBody>
      </p:sp>
      <p:sp>
        <p:nvSpPr>
          <p:cNvPr id="5" name="Right Arrow 4"/>
          <p:cNvSpPr/>
          <p:nvPr/>
        </p:nvSpPr>
        <p:spPr>
          <a:xfrm>
            <a:off x="2057400" y="5835134"/>
            <a:ext cx="533400" cy="413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934200" y="5828407"/>
            <a:ext cx="533400" cy="413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 y="5040868"/>
            <a:ext cx="9237209" cy="338554"/>
          </a:xfrm>
          <a:prstGeom prst="rect">
            <a:avLst/>
          </a:prstGeom>
          <a:noFill/>
        </p:spPr>
        <p:txBody>
          <a:bodyPr wrap="none" rtlCol="0">
            <a:spAutoFit/>
          </a:bodyPr>
          <a:lstStyle/>
          <a:p>
            <a:r>
              <a:rPr lang="en-US" sz="1600" dirty="0" smtClean="0"/>
              <a:t>Density: ~0.016-0.640 g/cm</a:t>
            </a:r>
            <a:r>
              <a:rPr lang="en-US" sz="1600" baseline="30000" dirty="0" smtClean="0"/>
              <a:t>3  	</a:t>
            </a:r>
            <a:r>
              <a:rPr lang="en-US" sz="1600" dirty="0" smtClean="0"/>
              <a:t>	    Density: 1.06 </a:t>
            </a:r>
            <a:r>
              <a:rPr lang="en-US" sz="1600" dirty="0"/>
              <a:t>g/cm</a:t>
            </a:r>
            <a:r>
              <a:rPr lang="en-US" sz="1600" baseline="30000" dirty="0"/>
              <a:t>3 </a:t>
            </a:r>
            <a:r>
              <a:rPr lang="en-US" sz="1600" baseline="30000" dirty="0" smtClean="0"/>
              <a:t>	</a:t>
            </a:r>
            <a:r>
              <a:rPr lang="en-US" sz="1600" baseline="30000" dirty="0"/>
              <a:t> </a:t>
            </a:r>
            <a:r>
              <a:rPr lang="en-US" sz="1600" dirty="0" smtClean="0"/>
              <a:t>                Density: 0.909 </a:t>
            </a:r>
            <a:r>
              <a:rPr lang="en-US" sz="1600" dirty="0"/>
              <a:t> g/cm</a:t>
            </a:r>
            <a:r>
              <a:rPr lang="en-US" sz="1600" baseline="30000" dirty="0"/>
              <a:t>3 </a:t>
            </a:r>
            <a:endParaRPr lang="en-US" sz="1600" dirty="0"/>
          </a:p>
        </p:txBody>
      </p:sp>
    </p:spTree>
    <p:extLst>
      <p:ext uri="{BB962C8B-B14F-4D97-AF65-F5344CB8AC3E}">
        <p14:creationId xmlns:p14="http://schemas.microsoft.com/office/powerpoint/2010/main" val="25922409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2" name="Picture 12" descr="http://petroleum.mst.edu/media/academic/petroleum/images/oseberg_sor_platform_PE.jpg"/>
          <p:cNvPicPr>
            <a:picLocks noChangeAspect="1" noChangeArrowheads="1"/>
          </p:cNvPicPr>
          <p:nvPr/>
        </p:nvPicPr>
        <p:blipFill rotWithShape="1">
          <a:blip r:embed="rId3">
            <a:extLst>
              <a:ext uri="{28A0092B-C50C-407E-A947-70E740481C1C}">
                <a14:useLocalDpi xmlns:a14="http://schemas.microsoft.com/office/drawing/2010/main" val="0"/>
              </a:ext>
            </a:extLst>
          </a:blip>
          <a:srcRect l="19909" r="12029"/>
          <a:stretch/>
        </p:blipFill>
        <p:spPr bwMode="auto">
          <a:xfrm>
            <a:off x="4615933" y="3400813"/>
            <a:ext cx="2755252" cy="30575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1143000"/>
          </a:xfrm>
        </p:spPr>
        <p:txBody>
          <a:bodyPr>
            <a:normAutofit/>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Plastic is made from petroleum</a:t>
            </a:r>
          </a:p>
        </p:txBody>
      </p:sp>
      <p:sp>
        <p:nvSpPr>
          <p:cNvPr id="3" name="Content Placeholder 2"/>
          <p:cNvSpPr>
            <a:spLocks noGrp="1"/>
          </p:cNvSpPr>
          <p:nvPr>
            <p:ph idx="1"/>
          </p:nvPr>
        </p:nvSpPr>
        <p:spPr>
          <a:xfrm>
            <a:off x="457200" y="1219200"/>
            <a:ext cx="3962400" cy="5638800"/>
          </a:xfrm>
        </p:spPr>
        <p:txBody>
          <a:bodyPr>
            <a:normAutofit fontScale="70000" lnSpcReduction="20000"/>
          </a:bodyPr>
          <a:lstStyle/>
          <a:p>
            <a:pPr marL="0" indent="0">
              <a:buNone/>
            </a:pPr>
            <a:r>
              <a:rPr lang="en-US" dirty="0" smtClean="0"/>
              <a:t>Petroleum is the </a:t>
            </a:r>
            <a:r>
              <a:rPr lang="en-US" b="1" dirty="0" smtClean="0"/>
              <a:t>oil</a:t>
            </a:r>
            <a:r>
              <a:rPr lang="en-US" dirty="0" smtClean="0"/>
              <a:t> found beneath the Earth’s surface, buried in the rocks. </a:t>
            </a:r>
          </a:p>
          <a:p>
            <a:pPr marL="0" indent="0">
              <a:buNone/>
            </a:pPr>
            <a:endParaRPr lang="en-US" dirty="0"/>
          </a:p>
          <a:p>
            <a:pPr marL="0" indent="0">
              <a:buNone/>
            </a:pPr>
            <a:r>
              <a:rPr lang="en-US" dirty="0" smtClean="0"/>
              <a:t>It is a so called </a:t>
            </a:r>
            <a:r>
              <a:rPr lang="en-US" b="1" dirty="0" smtClean="0"/>
              <a:t>fossil fuel</a:t>
            </a:r>
            <a:r>
              <a:rPr lang="en-US" dirty="0" smtClean="0"/>
              <a:t>; it was formed over </a:t>
            </a:r>
            <a:r>
              <a:rPr lang="en-US" b="1" dirty="0" smtClean="0"/>
              <a:t>millions</a:t>
            </a:r>
            <a:r>
              <a:rPr lang="en-US" dirty="0" smtClean="0"/>
              <a:t> of years from </a:t>
            </a:r>
            <a:r>
              <a:rPr lang="en-US" b="1" dirty="0" smtClean="0"/>
              <a:t>dead plants/animals </a:t>
            </a:r>
            <a:r>
              <a:rPr lang="en-US" dirty="0" smtClean="0"/>
              <a:t>which were buried beneath many layers of sediment.</a:t>
            </a:r>
          </a:p>
          <a:p>
            <a:pPr marL="0" indent="0">
              <a:buNone/>
            </a:pPr>
            <a:r>
              <a:rPr lang="en-US" dirty="0" smtClean="0"/>
              <a:t> </a:t>
            </a:r>
          </a:p>
          <a:p>
            <a:pPr marL="0" indent="0">
              <a:buNone/>
            </a:pPr>
            <a:r>
              <a:rPr lang="en-US" dirty="0" smtClean="0"/>
              <a:t>Petroleum is pumped from the Earth by humans and is refined to make </a:t>
            </a:r>
            <a:r>
              <a:rPr lang="en-US" b="1" dirty="0" smtClean="0"/>
              <a:t>gasoline</a:t>
            </a:r>
            <a:r>
              <a:rPr lang="en-US" dirty="0" smtClean="0"/>
              <a:t>, </a:t>
            </a:r>
            <a:r>
              <a:rPr lang="en-US" b="1" dirty="0" smtClean="0"/>
              <a:t>plastics</a:t>
            </a:r>
            <a:r>
              <a:rPr lang="en-US" dirty="0" smtClean="0"/>
              <a:t> and other products.</a:t>
            </a:r>
          </a:p>
          <a:p>
            <a:pPr marL="0" indent="0">
              <a:buNone/>
            </a:pPr>
            <a:endParaRPr lang="en-US" dirty="0"/>
          </a:p>
          <a:p>
            <a:pPr marL="0" indent="0">
              <a:buNone/>
            </a:pPr>
            <a:r>
              <a:rPr lang="en-US" b="1" dirty="0" smtClean="0"/>
              <a:t>Petroleum is a limited resource! </a:t>
            </a:r>
          </a:p>
        </p:txBody>
      </p:sp>
      <p:pic>
        <p:nvPicPr>
          <p:cNvPr id="10244" name="Picture 4" descr="http://images.tutorvista.com/content/fission-and-fusion/petroleum-occurrenc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932" y="1219200"/>
            <a:ext cx="4552950" cy="2562226"/>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pimg.esuppliersindia.com/00280431/b/0/Petroleum-Oil.jpg"/>
          <p:cNvPicPr>
            <a:picLocks noChangeAspect="1" noChangeArrowheads="1"/>
          </p:cNvPicPr>
          <p:nvPr/>
        </p:nvPicPr>
        <p:blipFill rotWithShape="1">
          <a:blip r:embed="rId5">
            <a:extLst>
              <a:ext uri="{28A0092B-C50C-407E-A947-70E740481C1C}">
                <a14:useLocalDpi xmlns:a14="http://schemas.microsoft.com/office/drawing/2010/main" val="0"/>
              </a:ext>
            </a:extLst>
          </a:blip>
          <a:srcRect l="19583" r="14588"/>
          <a:stretch/>
        </p:blipFill>
        <p:spPr bwMode="auto">
          <a:xfrm>
            <a:off x="7371184" y="3772095"/>
            <a:ext cx="1772816" cy="2693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23678" y="6553200"/>
            <a:ext cx="4220322" cy="307777"/>
          </a:xfrm>
          <a:prstGeom prst="rect">
            <a:avLst/>
          </a:prstGeom>
          <a:noFill/>
        </p:spPr>
        <p:txBody>
          <a:bodyPr wrap="none" rtlCol="0">
            <a:spAutoFit/>
          </a:bodyPr>
          <a:lstStyle/>
          <a:p>
            <a:r>
              <a:rPr lang="en-US" sz="1400" dirty="0" smtClean="0"/>
              <a:t>Image source: www.tutorvista.com, petroleum.mst.edu</a:t>
            </a:r>
            <a:endParaRPr lang="en-US" sz="1400" dirty="0"/>
          </a:p>
        </p:txBody>
      </p:sp>
    </p:spTree>
    <p:extLst>
      <p:ext uri="{BB962C8B-B14F-4D97-AF65-F5344CB8AC3E}">
        <p14:creationId xmlns:p14="http://schemas.microsoft.com/office/powerpoint/2010/main" val="293840699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Why </a:t>
            </a:r>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do chemicals in and on plastics </a:t>
            </a:r>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pose a threat to marine life?</a:t>
            </a:r>
          </a:p>
        </p:txBody>
      </p:sp>
      <p:sp>
        <p:nvSpPr>
          <p:cNvPr id="3" name="Content Placeholder 2"/>
          <p:cNvSpPr>
            <a:spLocks noGrp="1"/>
          </p:cNvSpPr>
          <p:nvPr>
            <p:ph idx="1"/>
          </p:nvPr>
        </p:nvSpPr>
        <p:spPr>
          <a:xfrm>
            <a:off x="304800" y="1905000"/>
            <a:ext cx="8229600" cy="4525963"/>
          </a:xfrm>
        </p:spPr>
        <p:txBody>
          <a:bodyPr>
            <a:normAutofit/>
          </a:bodyPr>
          <a:lstStyle/>
          <a:p>
            <a:pPr lvl="1"/>
            <a:r>
              <a:rPr lang="en-US" dirty="0" smtClean="0"/>
              <a:t>Pollutants on plastics ingested by marine animals have the potential to be transferred to the </a:t>
            </a:r>
            <a:r>
              <a:rPr lang="en-US" b="1" dirty="0" smtClean="0"/>
              <a:t>tissues</a:t>
            </a:r>
            <a:r>
              <a:rPr lang="en-US" dirty="0" smtClean="0"/>
              <a:t> of the organism. </a:t>
            </a:r>
          </a:p>
          <a:p>
            <a:pPr lvl="1"/>
            <a:r>
              <a:rPr lang="en-US" dirty="0" smtClean="0"/>
              <a:t>Inside the organisms’ cells these pollutants can cause cancer or simply become toxic at a certain concentration. </a:t>
            </a:r>
          </a:p>
          <a:p>
            <a:pPr lvl="1"/>
            <a:r>
              <a:rPr lang="en-US" dirty="0" smtClean="0"/>
              <a:t>Often, toxins are </a:t>
            </a:r>
            <a:r>
              <a:rPr lang="en-US" b="1" dirty="0" smtClean="0"/>
              <a:t>transferred</a:t>
            </a:r>
            <a:r>
              <a:rPr lang="en-US" dirty="0" smtClean="0"/>
              <a:t> to the offspring (babies) via the mother, threatening the successful </a:t>
            </a:r>
            <a:r>
              <a:rPr lang="en-US" b="1" dirty="0" smtClean="0"/>
              <a:t>reproduction</a:t>
            </a:r>
            <a:r>
              <a:rPr lang="en-US" dirty="0" smtClean="0"/>
              <a:t> of species.</a:t>
            </a:r>
            <a:endParaRPr lang="en-US" dirty="0"/>
          </a:p>
        </p:txBody>
      </p:sp>
    </p:spTree>
    <p:extLst>
      <p:ext uri="{BB962C8B-B14F-4D97-AF65-F5344CB8AC3E}">
        <p14:creationId xmlns:p14="http://schemas.microsoft.com/office/powerpoint/2010/main" val="22270267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0594" y="228600"/>
            <a:ext cx="8229600" cy="1143000"/>
          </a:xfrm>
        </p:spPr>
        <p:txBody>
          <a:bodyPr>
            <a:normAutofit fontScale="90000"/>
          </a:bodyPr>
          <a:lstStyle/>
          <a:p>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transfer of toxins from plastic to an organism depends on:</a:t>
            </a:r>
            <a:endPar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381000" y="1688236"/>
            <a:ext cx="8229600" cy="4754563"/>
          </a:xfrm>
        </p:spPr>
        <p:txBody>
          <a:bodyPr>
            <a:normAutofit lnSpcReduction="10000"/>
          </a:bodyPr>
          <a:lstStyle/>
          <a:p>
            <a:pPr marL="0" indent="0">
              <a:buNone/>
            </a:pPr>
            <a:r>
              <a:rPr lang="en-US" dirty="0" smtClean="0"/>
              <a:t>the</a:t>
            </a:r>
            <a:r>
              <a:rPr lang="en-US" b="1" dirty="0" smtClean="0"/>
              <a:t> </a:t>
            </a:r>
            <a:r>
              <a:rPr lang="en-US" sz="3600" b="1" dirty="0" smtClean="0"/>
              <a:t>bioavailability</a:t>
            </a:r>
            <a:r>
              <a:rPr lang="en-US" dirty="0" smtClean="0"/>
              <a:t> of the chemical</a:t>
            </a:r>
            <a:r>
              <a:rPr lang="en-US" b="1" dirty="0"/>
              <a:t>.</a:t>
            </a:r>
            <a:r>
              <a:rPr lang="en-US" dirty="0"/>
              <a:t> </a:t>
            </a:r>
            <a:endParaRPr lang="en-US" dirty="0" smtClean="0"/>
          </a:p>
          <a:p>
            <a:pPr marL="400050" lvl="1" indent="0">
              <a:buNone/>
            </a:pPr>
            <a:endParaRPr lang="en-US" sz="2000" dirty="0"/>
          </a:p>
          <a:p>
            <a:pPr marL="400050" lvl="1" indent="0">
              <a:buNone/>
            </a:pPr>
            <a:r>
              <a:rPr lang="en-US" i="1" dirty="0" smtClean="0"/>
              <a:t>Bioavailability is the </a:t>
            </a:r>
            <a:r>
              <a:rPr lang="en-US" i="1" dirty="0"/>
              <a:t>degree and rate at which a </a:t>
            </a:r>
            <a:r>
              <a:rPr lang="en-US" i="1" dirty="0" smtClean="0"/>
              <a:t>substance </a:t>
            </a:r>
            <a:r>
              <a:rPr lang="en-US" i="1" dirty="0"/>
              <a:t>is absorbed into a living system </a:t>
            </a:r>
            <a:r>
              <a:rPr lang="en-US" i="1" dirty="0" smtClean="0"/>
              <a:t>(Merriam-Webster).</a:t>
            </a:r>
          </a:p>
          <a:p>
            <a:pPr marL="400050" lvl="1" indent="0">
              <a:buNone/>
            </a:pPr>
            <a:endParaRPr lang="en-US" i="1" dirty="0"/>
          </a:p>
          <a:p>
            <a:pPr marL="400050" lvl="1" indent="0">
              <a:buNone/>
            </a:pPr>
            <a:r>
              <a:rPr lang="en-US" dirty="0" smtClean="0"/>
              <a:t>Not all chemicals will be harmful to an animal that ingests the chemical. Toxins may be attached to other substances which prevent the toxin from entering the organism’s tissues and reduce its  detrimental effects.  </a:t>
            </a:r>
            <a:endParaRPr lang="en-US" dirty="0"/>
          </a:p>
        </p:txBody>
      </p:sp>
    </p:spTree>
    <p:extLst>
      <p:ext uri="{BB962C8B-B14F-4D97-AF65-F5344CB8AC3E}">
        <p14:creationId xmlns:p14="http://schemas.microsoft.com/office/powerpoint/2010/main" val="248157802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transfer of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toxins from one level of the food chain to the next is called:</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sz="3600" b="1" dirty="0" smtClean="0"/>
              <a:t> </a:t>
            </a:r>
            <a:r>
              <a:rPr lang="en-US" sz="3600" b="1" dirty="0" err="1"/>
              <a:t>b</a:t>
            </a:r>
            <a:r>
              <a:rPr lang="en-US" sz="3600" b="1" dirty="0" err="1" smtClean="0"/>
              <a:t>iomagnification</a:t>
            </a:r>
            <a:r>
              <a:rPr lang="en-US" sz="3600" b="1" dirty="0" smtClean="0"/>
              <a:t>.</a:t>
            </a:r>
            <a:r>
              <a:rPr lang="en-US" sz="3600" dirty="0" smtClean="0"/>
              <a:t> </a:t>
            </a:r>
          </a:p>
          <a:p>
            <a:pPr marL="0" indent="0">
              <a:buNone/>
            </a:pPr>
            <a:r>
              <a:rPr lang="en-US" sz="2800" i="1" dirty="0" err="1" smtClean="0"/>
              <a:t>Biomagnification</a:t>
            </a:r>
            <a:r>
              <a:rPr lang="en-US" sz="2800" i="1" dirty="0" smtClean="0"/>
              <a:t> is the </a:t>
            </a:r>
            <a:r>
              <a:rPr lang="en-US" sz="2800" i="1" u="sng" dirty="0"/>
              <a:t>increase</a:t>
            </a:r>
            <a:r>
              <a:rPr lang="en-US" sz="2800" i="1" dirty="0"/>
              <a:t> in concentration of a chemical as it moves higher up the food chain. </a:t>
            </a:r>
          </a:p>
          <a:p>
            <a:pPr marL="0" indent="0">
              <a:buNone/>
            </a:pPr>
            <a:endParaRPr lang="en-US" sz="1600" dirty="0" smtClean="0">
              <a:hlinkClick r:id="rId3"/>
            </a:endParaRPr>
          </a:p>
          <a:p>
            <a:pPr marL="0" indent="0">
              <a:buNone/>
            </a:pPr>
            <a:endParaRPr lang="en-US" sz="1800" dirty="0">
              <a:hlinkClick r:id="rId3"/>
            </a:endParaRPr>
          </a:p>
          <a:p>
            <a:pPr marL="0" indent="0">
              <a:buNone/>
            </a:pPr>
            <a:endParaRPr lang="en-US" sz="1800" dirty="0" smtClean="0">
              <a:hlinkClick r:id="rId3"/>
            </a:endParaRPr>
          </a:p>
          <a:p>
            <a:pPr marL="0" indent="0">
              <a:buNone/>
            </a:pPr>
            <a:endParaRPr lang="en-US" sz="1800" dirty="0">
              <a:hlinkClick r:id="rId3"/>
            </a:endParaRPr>
          </a:p>
          <a:p>
            <a:pPr marL="0" indent="0">
              <a:buNone/>
            </a:pPr>
            <a:endParaRPr lang="en-US" sz="1800" dirty="0" smtClean="0">
              <a:hlinkClick r:id="rId3"/>
            </a:endParaRPr>
          </a:p>
          <a:p>
            <a:pPr marL="0" indent="0">
              <a:buNone/>
            </a:pPr>
            <a:endParaRPr lang="en-US" sz="1800" dirty="0">
              <a:hlinkClick r:id="rId3"/>
            </a:endParaRPr>
          </a:p>
          <a:p>
            <a:pPr marL="0" indent="0">
              <a:buNone/>
            </a:pPr>
            <a:endParaRPr lang="en-US" sz="1800" dirty="0" smtClean="0">
              <a:hlinkClick r:id="rId3"/>
            </a:endParaRPr>
          </a:p>
          <a:p>
            <a:pPr marL="0" indent="0">
              <a:buNone/>
            </a:pPr>
            <a:endParaRPr lang="en-US" sz="1800" dirty="0" smtClean="0">
              <a:hlinkClick r:id="rId3"/>
            </a:endParaRPr>
          </a:p>
        </p:txBody>
      </p:sp>
      <p:pic>
        <p:nvPicPr>
          <p:cNvPr id="4" name="Picture 2" descr="http://www.gulfofmaine.org/images/gulfwatch/biomagnific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429000"/>
            <a:ext cx="4284617" cy="30151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19400" y="6550223"/>
            <a:ext cx="6696891" cy="307777"/>
          </a:xfrm>
          <a:prstGeom prst="rect">
            <a:avLst/>
          </a:prstGeom>
        </p:spPr>
        <p:txBody>
          <a:bodyPr wrap="square">
            <a:spAutoFit/>
          </a:bodyPr>
          <a:lstStyle/>
          <a:p>
            <a:r>
              <a:rPr lang="en-US" sz="1400" dirty="0" smtClean="0"/>
              <a:t>Image source: http</a:t>
            </a:r>
            <a:r>
              <a:rPr lang="en-US" sz="1400" dirty="0"/>
              <a:t>://www.gulfofmaine.org/images/gulfwatch/biomagnification.jpg</a:t>
            </a:r>
          </a:p>
        </p:txBody>
      </p:sp>
      <p:sp>
        <p:nvSpPr>
          <p:cNvPr id="7" name="TextBox 6"/>
          <p:cNvSpPr txBox="1"/>
          <p:nvPr/>
        </p:nvSpPr>
        <p:spPr>
          <a:xfrm>
            <a:off x="5791201" y="3662972"/>
            <a:ext cx="2819400" cy="923330"/>
          </a:xfrm>
          <a:prstGeom prst="rect">
            <a:avLst/>
          </a:prstGeom>
          <a:noFill/>
        </p:spPr>
        <p:txBody>
          <a:bodyPr wrap="square" rtlCol="0">
            <a:spAutoFit/>
          </a:bodyPr>
          <a:lstStyle/>
          <a:p>
            <a:r>
              <a:rPr lang="en-US" dirty="0" smtClean="0"/>
              <a:t>Animals like </a:t>
            </a:r>
            <a:r>
              <a:rPr lang="en-US" b="1" dirty="0" smtClean="0"/>
              <a:t>seals</a:t>
            </a:r>
            <a:r>
              <a:rPr lang="en-US" dirty="0" smtClean="0"/>
              <a:t> and </a:t>
            </a:r>
            <a:r>
              <a:rPr lang="en-US" b="1" dirty="0" smtClean="0"/>
              <a:t>sharks</a:t>
            </a:r>
            <a:r>
              <a:rPr lang="en-US" dirty="0" smtClean="0"/>
              <a:t> have high concentrations of toxins.</a:t>
            </a:r>
            <a:endParaRPr lang="en-US" dirty="0"/>
          </a:p>
        </p:txBody>
      </p:sp>
      <p:sp>
        <p:nvSpPr>
          <p:cNvPr id="8" name="TextBox 7"/>
          <p:cNvSpPr txBox="1"/>
          <p:nvPr/>
        </p:nvSpPr>
        <p:spPr>
          <a:xfrm>
            <a:off x="5791200" y="5257800"/>
            <a:ext cx="2819400" cy="923330"/>
          </a:xfrm>
          <a:prstGeom prst="rect">
            <a:avLst/>
          </a:prstGeom>
          <a:noFill/>
        </p:spPr>
        <p:txBody>
          <a:bodyPr wrap="square" rtlCol="0">
            <a:spAutoFit/>
          </a:bodyPr>
          <a:lstStyle/>
          <a:p>
            <a:r>
              <a:rPr lang="en-US" dirty="0" smtClean="0"/>
              <a:t>Animals like </a:t>
            </a:r>
            <a:r>
              <a:rPr lang="en-US" b="1" dirty="0" smtClean="0"/>
              <a:t>mussels</a:t>
            </a:r>
            <a:r>
              <a:rPr lang="en-US" dirty="0" smtClean="0"/>
              <a:t> and </a:t>
            </a:r>
            <a:r>
              <a:rPr lang="en-US" b="1" dirty="0" smtClean="0"/>
              <a:t>clams</a:t>
            </a:r>
            <a:r>
              <a:rPr lang="en-US" dirty="0" smtClean="0"/>
              <a:t> have much lower concentrations of toxins.</a:t>
            </a:r>
            <a:endParaRPr lang="en-US" dirty="0"/>
          </a:p>
        </p:txBody>
      </p:sp>
    </p:spTree>
    <p:extLst>
      <p:ext uri="{BB962C8B-B14F-4D97-AF65-F5344CB8AC3E}">
        <p14:creationId xmlns:p14="http://schemas.microsoft.com/office/powerpoint/2010/main" val="202317321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Why is maintaining the health of the </a:t>
            </a:r>
            <a:r>
              <a:rPr lang="en-US" sz="4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ocean and its inhabitants </a:t>
            </a:r>
            <a:r>
              <a:rPr lang="en-US" sz="4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important to humans?</a:t>
            </a:r>
          </a:p>
        </p:txBody>
      </p:sp>
      <p:sp>
        <p:nvSpPr>
          <p:cNvPr id="3" name="Content Placeholder 2"/>
          <p:cNvSpPr>
            <a:spLocks noGrp="1"/>
          </p:cNvSpPr>
          <p:nvPr>
            <p:ph idx="1"/>
          </p:nvPr>
        </p:nvSpPr>
        <p:spPr>
          <a:xfrm>
            <a:off x="152400" y="1981200"/>
            <a:ext cx="8915400" cy="4953000"/>
          </a:xfrm>
        </p:spPr>
        <p:txBody>
          <a:bodyPr>
            <a:normAutofit fontScale="77500" lnSpcReduction="20000"/>
          </a:bodyPr>
          <a:lstStyle/>
          <a:p>
            <a:pPr marL="514350" indent="-514350">
              <a:buFont typeface="+mj-lt"/>
              <a:buAutoNum type="arabicPeriod"/>
            </a:pPr>
            <a:r>
              <a:rPr lang="en-US" dirty="0" smtClean="0"/>
              <a:t>The ocean supports many aspects of our lives: we use it for </a:t>
            </a:r>
            <a:r>
              <a:rPr lang="en-US" b="1" dirty="0" smtClean="0"/>
              <a:t>recreation</a:t>
            </a:r>
            <a:r>
              <a:rPr lang="en-US" dirty="0" smtClean="0"/>
              <a:t>, it is a huge part of our </a:t>
            </a:r>
            <a:r>
              <a:rPr lang="en-US" b="1" dirty="0" smtClean="0"/>
              <a:t>economy</a:t>
            </a:r>
            <a:r>
              <a:rPr lang="en-US" dirty="0" smtClean="0"/>
              <a:t> (tourism, transportation), and it is the source of a lot of our food. </a:t>
            </a:r>
          </a:p>
          <a:p>
            <a:pPr marL="514350" indent="-514350">
              <a:buFont typeface="+mj-lt"/>
              <a:buAutoNum type="arabicPeriod"/>
            </a:pPr>
            <a:r>
              <a:rPr lang="en-US" dirty="0" smtClean="0"/>
              <a:t>Many cultures rely completely on the ocean for </a:t>
            </a:r>
            <a:r>
              <a:rPr lang="en-US" b="1" dirty="0" smtClean="0"/>
              <a:t>food</a:t>
            </a:r>
            <a:r>
              <a:rPr lang="en-US" dirty="0" smtClean="0"/>
              <a:t>. </a:t>
            </a:r>
          </a:p>
          <a:p>
            <a:pPr marL="514350" indent="-514350">
              <a:buFont typeface="+mj-lt"/>
              <a:buAutoNum type="arabicPeriod"/>
            </a:pPr>
            <a:r>
              <a:rPr lang="en-US" dirty="0" smtClean="0"/>
              <a:t>We value the ocean for its </a:t>
            </a:r>
            <a:r>
              <a:rPr lang="en-US" b="1" dirty="0" smtClean="0"/>
              <a:t>beauty</a:t>
            </a:r>
            <a:r>
              <a:rPr lang="en-US" dirty="0" smtClean="0"/>
              <a:t>, and its </a:t>
            </a:r>
            <a:r>
              <a:rPr lang="en-US" b="1" dirty="0" smtClean="0"/>
              <a:t>abundance </a:t>
            </a:r>
            <a:r>
              <a:rPr lang="en-US" dirty="0" smtClean="0"/>
              <a:t>of life.</a:t>
            </a:r>
          </a:p>
          <a:p>
            <a:pPr marL="514350" indent="-514350">
              <a:buFont typeface="+mj-lt"/>
              <a:buAutoNum type="arabicPeriod"/>
            </a:pPr>
            <a:r>
              <a:rPr lang="en-US" dirty="0" smtClean="0"/>
              <a:t>The ocean covers the </a:t>
            </a:r>
            <a:r>
              <a:rPr lang="en-US" b="1" dirty="0" smtClean="0"/>
              <a:t>majority</a:t>
            </a:r>
            <a:r>
              <a:rPr lang="en-US" dirty="0" smtClean="0"/>
              <a:t> of the Earth surface. </a:t>
            </a:r>
            <a:r>
              <a:rPr lang="en-US" i="1" dirty="0" smtClean="0"/>
              <a:t>If we don’t know how our actions effect the ocean we should not disturb its established fragile balance.</a:t>
            </a:r>
          </a:p>
          <a:p>
            <a:pPr marL="514350" indent="-514350">
              <a:buFont typeface="+mj-lt"/>
              <a:buAutoNum type="arabicPeriod"/>
            </a:pPr>
            <a:r>
              <a:rPr lang="en-US" dirty="0" smtClean="0"/>
              <a:t>Future generations should have the right to experience the ocean as it still exists today.</a:t>
            </a:r>
          </a:p>
          <a:p>
            <a:pPr marL="514350" indent="-514350">
              <a:buFont typeface="+mj-lt"/>
              <a:buAutoNum type="arabicPeriod"/>
            </a:pPr>
            <a:endParaRPr lang="en-US" dirty="0" smtClean="0"/>
          </a:p>
          <a:p>
            <a:pPr marL="0" indent="0">
              <a:buNone/>
            </a:pP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Class Discussion!!</a:t>
            </a:r>
          </a:p>
          <a:p>
            <a:pPr marL="0" indent="0">
              <a:buNone/>
            </a:pPr>
            <a:r>
              <a:rPr lang="en-US" dirty="0" smtClean="0"/>
              <a:t>For what other reasons is the health of the ocean important to us?</a:t>
            </a:r>
          </a:p>
        </p:txBody>
      </p:sp>
    </p:spTree>
    <p:extLst>
      <p:ext uri="{BB962C8B-B14F-4D97-AF65-F5344CB8AC3E}">
        <p14:creationId xmlns:p14="http://schemas.microsoft.com/office/powerpoint/2010/main" val="228467739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5257800" cy="1143000"/>
          </a:xfrm>
        </p:spPr>
        <p:txBody>
          <a:bodyPr>
            <a:normAutofit/>
          </a:bodyPr>
          <a:lstStyle/>
          <a:p>
            <a:r>
              <a:rPr lang="en-US" sz="5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	Social Sciences</a:t>
            </a:r>
            <a:endParaRPr lang="en-US" dirty="0"/>
          </a:p>
        </p:txBody>
      </p:sp>
      <p:sp>
        <p:nvSpPr>
          <p:cNvPr id="3" name="Content Placeholder 2"/>
          <p:cNvSpPr>
            <a:spLocks noGrp="1"/>
          </p:cNvSpPr>
          <p:nvPr>
            <p:ph idx="1"/>
          </p:nvPr>
        </p:nvSpPr>
        <p:spPr/>
        <p:txBody>
          <a:bodyPr>
            <a:normAutofit/>
          </a:bodyPr>
          <a:lstStyle/>
          <a:p>
            <a:r>
              <a:rPr lang="en-US" sz="2800" dirty="0" smtClean="0"/>
              <a:t>Trends</a:t>
            </a:r>
          </a:p>
          <a:p>
            <a:r>
              <a:rPr lang="en-US" sz="2800" dirty="0" smtClean="0"/>
              <a:t>What can you do?</a:t>
            </a:r>
          </a:p>
          <a:p>
            <a:r>
              <a:rPr lang="en-US" sz="2800" dirty="0" smtClean="0"/>
              <a:t>Be open to alternatives!</a:t>
            </a:r>
          </a:p>
          <a:p>
            <a:r>
              <a:rPr lang="en-US" sz="2800" dirty="0" smtClean="0"/>
              <a:t>Me vs. We</a:t>
            </a:r>
          </a:p>
          <a:p>
            <a:r>
              <a:rPr lang="en-US" sz="2800" dirty="0" smtClean="0"/>
              <a:t>Responsibility</a:t>
            </a:r>
          </a:p>
        </p:txBody>
      </p:sp>
      <p:pic>
        <p:nvPicPr>
          <p:cNvPr id="4" name="Picture 7" descr="http://revrse.net/web_images/marcuseriksen/600.jpg"/>
          <p:cNvPicPr>
            <a:picLocks noChangeAspect="1" noChangeArrowheads="1"/>
          </p:cNvPicPr>
          <p:nvPr/>
        </p:nvPicPr>
        <p:blipFill rotWithShape="1">
          <a:blip r:embed="rId4">
            <a:extLst>
              <a:ext uri="{28A0092B-C50C-407E-A947-70E740481C1C}">
                <a14:useLocalDpi xmlns:a14="http://schemas.microsoft.com/office/drawing/2010/main" val="0"/>
              </a:ext>
            </a:extLst>
          </a:blip>
          <a:srcRect l="8841"/>
          <a:stretch/>
        </p:blipFill>
        <p:spPr bwMode="auto">
          <a:xfrm>
            <a:off x="5259977" y="0"/>
            <a:ext cx="4188823" cy="68925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860" y="5105400"/>
            <a:ext cx="4885660" cy="923330"/>
          </a:xfrm>
          <a:prstGeom prst="rect">
            <a:avLst/>
          </a:prstGeom>
        </p:spPr>
        <p:txBody>
          <a:bodyPr wrap="square">
            <a:spAutoFit/>
          </a:bodyPr>
          <a:lstStyle/>
          <a:p>
            <a:r>
              <a:rPr lang="en-US" dirty="0"/>
              <a:t>A</a:t>
            </a:r>
            <a:r>
              <a:rPr lang="en-US" dirty="0" smtClean="0"/>
              <a:t> </a:t>
            </a:r>
            <a:r>
              <a:rPr lang="en-US" dirty="0"/>
              <a:t>20ft. stack of foam trays, representing </a:t>
            </a:r>
            <a:r>
              <a:rPr lang="en-US" b="1" dirty="0"/>
              <a:t>one day’s use</a:t>
            </a:r>
            <a:r>
              <a:rPr lang="en-US" dirty="0"/>
              <a:t> of throw away lunch trays at Thomas Star King </a:t>
            </a:r>
            <a:r>
              <a:rPr lang="en-US" dirty="0" smtClean="0"/>
              <a:t>Middle School, LAUSD.</a:t>
            </a:r>
            <a:r>
              <a:rPr lang="en-US" dirty="0"/>
              <a:t> </a:t>
            </a:r>
            <a:endParaRPr lang="en-US" dirty="0" smtClean="0"/>
          </a:p>
        </p:txBody>
      </p:sp>
      <p:sp>
        <p:nvSpPr>
          <p:cNvPr id="6" name="TextBox 5"/>
          <p:cNvSpPr txBox="1"/>
          <p:nvPr/>
        </p:nvSpPr>
        <p:spPr>
          <a:xfrm>
            <a:off x="0" y="6550223"/>
            <a:ext cx="2007986" cy="307777"/>
          </a:xfrm>
          <a:prstGeom prst="rect">
            <a:avLst/>
          </a:prstGeom>
          <a:noFill/>
        </p:spPr>
        <p:txBody>
          <a:bodyPr wrap="none" rtlCol="0">
            <a:spAutoFit/>
          </a:bodyPr>
          <a:lstStyle/>
          <a:p>
            <a:r>
              <a:rPr lang="en-US" sz="1400" dirty="0" smtClean="0"/>
              <a:t>Image source: 5gyres.org</a:t>
            </a:r>
            <a:endParaRPr lang="en-US" sz="1400" dirty="0"/>
          </a:p>
        </p:txBody>
      </p:sp>
    </p:spTree>
    <p:extLst>
      <p:ext uri="{BB962C8B-B14F-4D97-AF65-F5344CB8AC3E}">
        <p14:creationId xmlns:p14="http://schemas.microsoft.com/office/powerpoint/2010/main" val="23393703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Trends in Plastic use</a:t>
            </a:r>
          </a:p>
        </p:txBody>
      </p:sp>
      <p:sp>
        <p:nvSpPr>
          <p:cNvPr id="3" name="Content Placeholder 2"/>
          <p:cNvSpPr>
            <a:spLocks noGrp="1"/>
          </p:cNvSpPr>
          <p:nvPr>
            <p:ph idx="1"/>
          </p:nvPr>
        </p:nvSpPr>
        <p:spPr>
          <a:xfrm>
            <a:off x="0" y="1594068"/>
            <a:ext cx="4036322" cy="4959132"/>
          </a:xfrm>
        </p:spPr>
        <p:txBody>
          <a:bodyPr>
            <a:normAutofit fontScale="92500" lnSpcReduction="10000"/>
          </a:bodyPr>
          <a:lstStyle/>
          <a:p>
            <a:r>
              <a:rPr lang="en-US" dirty="0" smtClean="0"/>
              <a:t>Plastic </a:t>
            </a:r>
            <a:r>
              <a:rPr lang="en-US" b="1" dirty="0" smtClean="0"/>
              <a:t>production</a:t>
            </a:r>
            <a:r>
              <a:rPr lang="en-US" dirty="0" smtClean="0"/>
              <a:t> and </a:t>
            </a:r>
            <a:r>
              <a:rPr lang="en-US" b="1" dirty="0" smtClean="0"/>
              <a:t>use</a:t>
            </a:r>
            <a:r>
              <a:rPr lang="en-US" dirty="0" smtClean="0"/>
              <a:t> has dramatically increased over recent years.</a:t>
            </a:r>
          </a:p>
          <a:p>
            <a:r>
              <a:rPr lang="en-US" dirty="0" smtClean="0"/>
              <a:t>A lot of it is plastic used by </a:t>
            </a:r>
            <a:r>
              <a:rPr lang="en-US" b="1" dirty="0" smtClean="0"/>
              <a:t>consumers</a:t>
            </a:r>
            <a:r>
              <a:rPr lang="en-US" dirty="0" smtClean="0"/>
              <a:t> like us. Think of all the things you buy in the store which are </a:t>
            </a:r>
            <a:r>
              <a:rPr lang="en-US" b="1" dirty="0" smtClean="0"/>
              <a:t>packaged</a:t>
            </a:r>
            <a:r>
              <a:rPr lang="en-US" dirty="0" smtClean="0"/>
              <a:t> in plastic or are </a:t>
            </a:r>
            <a:r>
              <a:rPr lang="en-US" b="1" dirty="0" smtClean="0"/>
              <a:t>made</a:t>
            </a:r>
            <a:r>
              <a:rPr lang="en-US" dirty="0" smtClean="0"/>
              <a:t> of plastic.</a:t>
            </a:r>
            <a:endParaRPr lang="en-US" dirty="0"/>
          </a:p>
        </p:txBody>
      </p:sp>
      <p:pic>
        <p:nvPicPr>
          <p:cNvPr id="5122" name="Picture 2" descr="http://www.algalita.org/blog/wp-content/uploads/2012/10/Annual-World-Plastics-Production-in-t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322" y="2057400"/>
            <a:ext cx="5139054" cy="40626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69925" y="6553200"/>
            <a:ext cx="2474075" cy="307777"/>
          </a:xfrm>
          <a:prstGeom prst="rect">
            <a:avLst/>
          </a:prstGeom>
          <a:noFill/>
        </p:spPr>
        <p:txBody>
          <a:bodyPr wrap="none" rtlCol="0">
            <a:spAutoFit/>
          </a:bodyPr>
          <a:lstStyle/>
          <a:p>
            <a:r>
              <a:rPr lang="en-US" sz="1400" dirty="0" smtClean="0"/>
              <a:t>Image source: www.algalita.org</a:t>
            </a:r>
            <a:endParaRPr lang="en-US" sz="1400" dirty="0"/>
          </a:p>
        </p:txBody>
      </p:sp>
    </p:spTree>
    <p:extLst>
      <p:ext uri="{BB962C8B-B14F-4D97-AF65-F5344CB8AC3E}">
        <p14:creationId xmlns:p14="http://schemas.microsoft.com/office/powerpoint/2010/main" val="118461393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1201"/>
            <a:ext cx="8229600" cy="4876800"/>
          </a:xfrm>
        </p:spPr>
        <p:txBody>
          <a:bodyPr>
            <a:normAutofit fontScale="70000" lnSpcReduction="20000"/>
          </a:bodyPr>
          <a:lstStyle/>
          <a:p>
            <a:pPr marL="514350" indent="-514350">
              <a:buAutoNum type="arabicPeriod"/>
            </a:pPr>
            <a:r>
              <a:rPr lang="en-US" sz="4600" b="1" dirty="0" smtClean="0"/>
              <a:t>Refuse</a:t>
            </a:r>
            <a:r>
              <a:rPr lang="en-US" dirty="0" smtClean="0"/>
              <a:t>: Don’t use single-use plastic items! </a:t>
            </a:r>
          </a:p>
          <a:p>
            <a:pPr marL="514350" indent="-514350">
              <a:buAutoNum type="arabicPeriod"/>
            </a:pPr>
            <a:endParaRPr lang="en-US" dirty="0" smtClean="0"/>
          </a:p>
          <a:p>
            <a:pPr marL="0" indent="0">
              <a:buNone/>
            </a:pPr>
            <a:r>
              <a:rPr lang="en-US" dirty="0" smtClean="0"/>
              <a:t>	   </a:t>
            </a:r>
            <a:r>
              <a:rPr lang="en-US" sz="4600" b="1" dirty="0" smtClean="0"/>
              <a:t>Reduce</a:t>
            </a:r>
            <a:r>
              <a:rPr lang="en-US" dirty="0" smtClean="0"/>
              <a:t>:	Use less of those plastic items you 				can’t do with out..</a:t>
            </a:r>
          </a:p>
          <a:p>
            <a:pPr marL="0" indent="0">
              <a:buNone/>
            </a:pPr>
            <a:r>
              <a:rPr lang="en-US" dirty="0" smtClean="0"/>
              <a:t>	</a:t>
            </a:r>
            <a:r>
              <a:rPr lang="en-US" dirty="0"/>
              <a:t>	</a:t>
            </a:r>
            <a:r>
              <a:rPr lang="en-US" sz="4600" b="1" dirty="0"/>
              <a:t>Re</a:t>
            </a:r>
            <a:r>
              <a:rPr lang="en-US" sz="4600" b="1" dirty="0" smtClean="0"/>
              <a:t>use</a:t>
            </a:r>
            <a:r>
              <a:rPr lang="en-US" dirty="0" smtClean="0"/>
              <a:t>:  and reuse them again and 						again..</a:t>
            </a:r>
          </a:p>
          <a:p>
            <a:pPr marL="0" indent="0">
              <a:buNone/>
            </a:pPr>
            <a:endParaRPr lang="en-US" dirty="0" smtClean="0"/>
          </a:p>
          <a:p>
            <a:pPr marL="0" indent="0">
              <a:buNone/>
            </a:pPr>
            <a:r>
              <a:rPr lang="en-US" dirty="0" smtClean="0"/>
              <a:t>			    </a:t>
            </a:r>
            <a:r>
              <a:rPr lang="en-US" sz="4600" b="1" dirty="0" smtClean="0"/>
              <a:t>Recycle</a:t>
            </a:r>
            <a:r>
              <a:rPr lang="en-US" dirty="0" smtClean="0"/>
              <a:t>:  then recycle them 						when you can’t use 						them anymore.</a:t>
            </a:r>
          </a:p>
          <a:p>
            <a:pPr marL="0" indent="0">
              <a:buNone/>
            </a:pPr>
            <a:endParaRPr lang="en-US" dirty="0" smtClean="0"/>
          </a:p>
          <a:p>
            <a:pPr marL="0" indent="0">
              <a:buNone/>
            </a:pPr>
            <a:r>
              <a:rPr lang="en-US" dirty="0" smtClean="0"/>
              <a:t>				   </a:t>
            </a:r>
            <a:r>
              <a:rPr lang="en-US" sz="4600" b="1" dirty="0" smtClean="0"/>
              <a:t>Redesign</a:t>
            </a:r>
            <a:r>
              <a:rPr lang="en-US" sz="4600" dirty="0" smtClean="0"/>
              <a:t> </a:t>
            </a:r>
            <a:r>
              <a:rPr lang="en-US" dirty="0" smtClean="0"/>
              <a:t>your lifestyle!!</a:t>
            </a:r>
          </a:p>
          <a:p>
            <a:endParaRPr lang="en-US" dirty="0"/>
          </a:p>
        </p:txBody>
      </p:sp>
      <p:pic>
        <p:nvPicPr>
          <p:cNvPr id="7172" name="Picture 4" descr="https://encrypted-tbn0.gstatic.com/images?q=tbn:ANd9GcRzj0Bnl0oUKuYMVaPTTJrGSOAtxozqmNW_8L2waIdRBgXCIwKPw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158" y="4524376"/>
            <a:ext cx="1248562" cy="12430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81000"/>
            <a:ext cx="8229600" cy="1143000"/>
          </a:xfrm>
        </p:spPr>
        <p:txBody>
          <a:bodyPr>
            <a:noAutofit/>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can we do to reduce the amount of plastic waste that ends up in the ocean?</a:t>
            </a:r>
          </a:p>
        </p:txBody>
      </p:sp>
      <p:pic>
        <p:nvPicPr>
          <p:cNvPr id="4" name="Picture 2" descr="https://encrypted-tbn0.gstatic.com/images?q=tbn:ANd9GcRIKQIqE-X9WWX2-x03CAakMEIjRUcYl_S59EANFxlIjC8wvD6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093" y="3352800"/>
            <a:ext cx="1845722" cy="117157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encrypted-tbn3.gstatic.com/images?q=tbn:ANd9GcSLxcEDPAc857f7zzT7L0ZcEZGozhHV3Hjoea9MGBuDvljw2VZG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28600" y="1797504"/>
            <a:ext cx="1149844" cy="1196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23919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Check out your city’s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recycling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program!</a:t>
            </a:r>
          </a:p>
        </p:txBody>
      </p:sp>
      <p:sp>
        <p:nvSpPr>
          <p:cNvPr id="3" name="Content Placeholder 2"/>
          <p:cNvSpPr>
            <a:spLocks noGrp="1"/>
          </p:cNvSpPr>
          <p:nvPr>
            <p:ph idx="1"/>
          </p:nvPr>
        </p:nvSpPr>
        <p:spPr>
          <a:xfrm>
            <a:off x="2202270" y="1752600"/>
            <a:ext cx="6941730" cy="4525963"/>
          </a:xfrm>
        </p:spPr>
        <p:txBody>
          <a:bodyPr/>
          <a:lstStyle/>
          <a:p>
            <a:endParaRPr lang="en-US" dirty="0"/>
          </a:p>
          <a:p>
            <a:pPr marL="0" indent="0" algn="ctr">
              <a:buNone/>
            </a:pPr>
            <a:r>
              <a:rPr lang="en-US" dirty="0"/>
              <a:t>Los Angeles County </a:t>
            </a:r>
            <a:r>
              <a:rPr lang="en-US" dirty="0" smtClean="0"/>
              <a:t>Recycling:</a:t>
            </a:r>
          </a:p>
          <a:p>
            <a:pPr marL="0" indent="0" algn="ctr">
              <a:buNone/>
            </a:pPr>
            <a:r>
              <a:rPr lang="en-US" dirty="0" smtClean="0">
                <a:hlinkClick r:id="rId3"/>
              </a:rPr>
              <a:t>http</a:t>
            </a:r>
            <a:r>
              <a:rPr lang="en-US" dirty="0">
                <a:hlinkClick r:id="rId3"/>
              </a:rPr>
              <a:t>://dpw.lacounty.gov/epd/rethinkla</a:t>
            </a:r>
            <a:r>
              <a:rPr lang="en-US" dirty="0" smtClean="0">
                <a:hlinkClick r:id="rId3"/>
              </a:rPr>
              <a:t>/</a:t>
            </a:r>
            <a:endParaRPr lang="en-US" dirty="0" smtClean="0"/>
          </a:p>
          <a:p>
            <a:pPr algn="ctr"/>
            <a:endParaRPr lang="en-US" dirty="0"/>
          </a:p>
          <a:p>
            <a:pPr marL="0" indent="0" algn="ctr">
              <a:buNone/>
            </a:pPr>
            <a:r>
              <a:rPr lang="en-US" dirty="0" smtClean="0"/>
              <a:t>Long Beach City Recycling:</a:t>
            </a:r>
          </a:p>
          <a:p>
            <a:pPr marL="0" indent="0" algn="ctr">
              <a:buNone/>
            </a:pPr>
            <a:r>
              <a:rPr lang="en-US" dirty="0" smtClean="0">
                <a:hlinkClick r:id="rId4"/>
              </a:rPr>
              <a:t>http</a:t>
            </a:r>
            <a:r>
              <a:rPr lang="en-US" dirty="0">
                <a:hlinkClick r:id="rId4"/>
              </a:rPr>
              <a:t>://</a:t>
            </a:r>
            <a:r>
              <a:rPr lang="en-US" dirty="0" smtClean="0">
                <a:hlinkClick r:id="rId4"/>
              </a:rPr>
              <a:t>www.longbeach-recycles.org/recycling/residential.shtml</a:t>
            </a:r>
            <a:r>
              <a:rPr lang="en-US" dirty="0" smtClean="0"/>
              <a:t> </a:t>
            </a:r>
            <a:endParaRPr lang="en-US" dirty="0"/>
          </a:p>
        </p:txBody>
      </p:sp>
      <p:pic>
        <p:nvPicPr>
          <p:cNvPr id="2050" name="Picture 2" descr="http://www.longbeach-recycles.org/image/ResidRecyc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67270"/>
            <a:ext cx="2202270" cy="40811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550223"/>
            <a:ext cx="5892319" cy="307777"/>
          </a:xfrm>
          <a:prstGeom prst="rect">
            <a:avLst/>
          </a:prstGeom>
          <a:noFill/>
        </p:spPr>
        <p:txBody>
          <a:bodyPr wrap="none" rtlCol="0">
            <a:spAutoFit/>
          </a:bodyPr>
          <a:lstStyle/>
          <a:p>
            <a:r>
              <a:rPr lang="en-US" sz="1400" dirty="0" smtClean="0"/>
              <a:t>Image source: </a:t>
            </a:r>
            <a:r>
              <a:rPr lang="en-US" sz="1400" dirty="0"/>
              <a:t>http://www.longbeach-recycles.org/recycling/residential.shtml </a:t>
            </a:r>
          </a:p>
        </p:txBody>
      </p:sp>
    </p:spTree>
    <p:extLst>
      <p:ext uri="{BB962C8B-B14F-4D97-AF65-F5344CB8AC3E}">
        <p14:creationId xmlns:p14="http://schemas.microsoft.com/office/powerpoint/2010/main" val="156632470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Alternatives to plastic</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Refusing to use plastic is the best thing you can do to reduce plastic pollution in the ocean. Here are some tips:</a:t>
            </a:r>
          </a:p>
          <a:p>
            <a:pPr marL="0" indent="0">
              <a:buNone/>
            </a:pPr>
            <a:endParaRPr lang="en-US" dirty="0" smtClean="0"/>
          </a:p>
          <a:p>
            <a:r>
              <a:rPr lang="en-US" sz="2600" dirty="0" smtClean="0"/>
              <a:t>Bring your lunch in reusable plastic or </a:t>
            </a:r>
            <a:r>
              <a:rPr lang="en-US" sz="2600" b="1" dirty="0" smtClean="0"/>
              <a:t>metal containers</a:t>
            </a:r>
            <a:r>
              <a:rPr lang="en-US" sz="2600" dirty="0" smtClean="0"/>
              <a:t>… no need to use plastic baggies!</a:t>
            </a:r>
          </a:p>
          <a:p>
            <a:r>
              <a:rPr lang="en-US" sz="2600" dirty="0" smtClean="0"/>
              <a:t>Use a </a:t>
            </a:r>
            <a:r>
              <a:rPr lang="en-US" sz="2600" b="1" dirty="0" smtClean="0"/>
              <a:t>reusable water bottle </a:t>
            </a:r>
            <a:r>
              <a:rPr lang="en-US" sz="2600" dirty="0" smtClean="0"/>
              <a:t>instead of a plastic bottle. Check out </a:t>
            </a:r>
            <a:r>
              <a:rPr lang="en-US" sz="2600" dirty="0" smtClean="0">
                <a:hlinkClick r:id="rId3"/>
              </a:rPr>
              <a:t>www.kleankanteen.org</a:t>
            </a:r>
            <a:r>
              <a:rPr lang="en-US" sz="2600" dirty="0" smtClean="0"/>
              <a:t> </a:t>
            </a:r>
          </a:p>
          <a:p>
            <a:r>
              <a:rPr lang="en-US" sz="2600" dirty="0" smtClean="0"/>
              <a:t>Don’t use plastic lids, straws, take out containers, or bags when you go out to eat. Instead, bring your </a:t>
            </a:r>
            <a:r>
              <a:rPr lang="en-US" sz="2600" b="1" dirty="0" smtClean="0"/>
              <a:t>own containers </a:t>
            </a:r>
            <a:r>
              <a:rPr lang="en-US" sz="2600" dirty="0" smtClean="0"/>
              <a:t>for take out or leftovers. </a:t>
            </a:r>
          </a:p>
          <a:p>
            <a:pPr marL="0" indent="0">
              <a:buNone/>
            </a:pPr>
            <a:endParaRPr lang="en-US" dirty="0" smtClean="0"/>
          </a:p>
          <a:p>
            <a:pPr marL="0" indent="0">
              <a:buNone/>
            </a:pPr>
            <a:r>
              <a:rPr lang="en-US" dirty="0" smtClean="0"/>
              <a:t>Talk with your family about how you can reduce the amount of plastic you use at home.</a:t>
            </a:r>
          </a:p>
          <a:p>
            <a:pPr marL="0" indent="0">
              <a:buNone/>
            </a:pPr>
            <a:r>
              <a:rPr lang="en-US" sz="5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BE CREATIVE</a:t>
            </a:r>
            <a:r>
              <a:rPr lang="en-US" sz="57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a:t>
            </a:r>
          </a:p>
          <a:p>
            <a:pPr marL="0" indent="0">
              <a:buNone/>
            </a:pPr>
            <a:r>
              <a:rPr lang="en-US" sz="2600" dirty="0" smtClean="0"/>
              <a:t>Check out this video for an example of </a:t>
            </a:r>
            <a:r>
              <a:rPr lang="en-US" sz="2600" dirty="0"/>
              <a:t>creative reusing: </a:t>
            </a:r>
            <a:r>
              <a:rPr lang="en-US" sz="2600" dirty="0">
                <a:hlinkClick r:id="rId4"/>
              </a:rPr>
              <a:t>https://</a:t>
            </a:r>
            <a:r>
              <a:rPr lang="en-US" sz="2600" dirty="0" smtClean="0">
                <a:hlinkClick r:id="rId4"/>
              </a:rPr>
              <a:t>www.youtube.com/watch?v=N0C-lSvbLT4</a:t>
            </a:r>
            <a:r>
              <a:rPr lang="en-US" sz="2600" dirty="0" smtClean="0"/>
              <a:t> </a:t>
            </a:r>
            <a:endParaRPr lang="en-US"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endParaRPr>
          </a:p>
          <a:p>
            <a:pPr marL="0" indent="0">
              <a:buNone/>
            </a:pPr>
            <a:endParaRPr lang="en-US" sz="5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endParaRPr>
          </a:p>
        </p:txBody>
      </p:sp>
      <p:pic>
        <p:nvPicPr>
          <p:cNvPr id="1026" name="Picture 2" descr="https://encrypted-tbn2.gstatic.com/images?q=tbn:ANd9GcRrwq2Q-FawAwvY5HXbNplm10XZ_6IdRBewNYbdH1X_pMI0wzB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25852">
            <a:off x="7467600" y="4957539"/>
            <a:ext cx="1285875" cy="17773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TkMwWWfByz95r0N1HNNclUdundkRBxOJBDASaZENkkr-fDJgI3a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9597" y="228600"/>
            <a:ext cx="1341879" cy="13599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RD0tu12-KyXidW3GGDmyThRiDE4hsmHfFBlAAxR6JuAOq3Nk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084" y="5217480"/>
            <a:ext cx="135255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99237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 vs. We</a:t>
            </a:r>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pPr marL="0" indent="0" algn="ctr">
              <a:buNone/>
            </a:pPr>
            <a:r>
              <a:rPr lang="en-US" dirty="0" smtClean="0"/>
              <a:t>You may be telling yourself at this point that changing your lifestyle will not make any significant difference , but</a:t>
            </a:r>
          </a:p>
          <a:p>
            <a:pPr marL="0" indent="0" algn="ctr">
              <a:buNone/>
            </a:pPr>
            <a:r>
              <a:rPr lang="en-US" dirty="0" smtClean="0"/>
              <a:t> </a:t>
            </a:r>
          </a:p>
          <a:p>
            <a:pPr marL="0" indent="0" algn="ctr">
              <a:buNone/>
            </a:pPr>
            <a:r>
              <a:rPr lang="en-US" sz="5100" b="1" dirty="0" smtClean="0"/>
              <a:t>Your actions will make a difference! </a:t>
            </a:r>
          </a:p>
          <a:p>
            <a:pPr marL="0" indent="0">
              <a:buNone/>
            </a:pPr>
            <a:endParaRPr lang="en-US" b="1" dirty="0" smtClean="0"/>
          </a:p>
          <a:p>
            <a:pPr marL="0" indent="0" algn="ctr">
              <a:buNone/>
            </a:pPr>
            <a:r>
              <a:rPr lang="en-US" dirty="0"/>
              <a:t>	</a:t>
            </a:r>
            <a:r>
              <a:rPr lang="en-US" dirty="0" smtClean="0"/>
              <a:t>Your friends may change their </a:t>
            </a:r>
            <a:r>
              <a:rPr lang="en-US" i="1" dirty="0" smtClean="0"/>
              <a:t>plastic use habits </a:t>
            </a:r>
            <a:r>
              <a:rPr lang="en-US" dirty="0" smtClean="0"/>
              <a:t>because you changed yours. </a:t>
            </a:r>
          </a:p>
          <a:p>
            <a:pPr marL="0" indent="0" algn="ctr">
              <a:buNone/>
            </a:pPr>
            <a:endParaRPr lang="en-US" dirty="0" smtClean="0"/>
          </a:p>
          <a:p>
            <a:pPr marL="0" indent="0" algn="ctr">
              <a:buNone/>
            </a:pPr>
            <a:r>
              <a:rPr lang="en-US" dirty="0"/>
              <a:t>	</a:t>
            </a:r>
            <a:r>
              <a:rPr lang="en-US" dirty="0" smtClean="0"/>
              <a:t>People may ask you why you say “No Straw please”. </a:t>
            </a:r>
            <a:r>
              <a:rPr lang="en-US" b="1" dirty="0" smtClean="0"/>
              <a:t>Start a conversation </a:t>
            </a:r>
            <a:r>
              <a:rPr lang="en-US" dirty="0" smtClean="0"/>
              <a:t>about plastic pollution, and you may </a:t>
            </a:r>
            <a:r>
              <a:rPr lang="en-US" b="1" dirty="0" smtClean="0"/>
              <a:t>convince</a:t>
            </a:r>
            <a:r>
              <a:rPr lang="en-US" dirty="0" smtClean="0"/>
              <a:t> them to reduce their plastic use. </a:t>
            </a:r>
          </a:p>
          <a:p>
            <a:pPr marL="0" indent="0" algn="ctr">
              <a:buNone/>
            </a:pPr>
            <a:endParaRPr lang="en-US" dirty="0" smtClean="0"/>
          </a:p>
          <a:p>
            <a:pPr marL="0" indent="0" algn="ctr">
              <a:buNone/>
            </a:pPr>
            <a:r>
              <a:rPr lang="en-US" dirty="0"/>
              <a:t>	</a:t>
            </a:r>
            <a:r>
              <a:rPr lang="en-US" dirty="0" smtClean="0"/>
              <a:t>Over time, your behavior will influence the behaviors of many people you interact with! </a:t>
            </a:r>
          </a:p>
          <a:p>
            <a:pPr marL="0" indent="0" algn="ctr">
              <a:buNone/>
            </a:pPr>
            <a:endParaRPr lang="en-US" dirty="0"/>
          </a:p>
          <a:p>
            <a:pPr marL="0" indent="0" algn="ctr">
              <a:buNone/>
            </a:pPr>
            <a:r>
              <a:rPr lang="en-US" dirty="0" smtClean="0"/>
              <a:t>In turn, each of these people will have the same effect on the people around them. </a:t>
            </a:r>
            <a:r>
              <a:rPr lang="en-US" sz="3800" b="1" dirty="0" smtClean="0"/>
              <a:t>The Domino Effect!</a:t>
            </a:r>
            <a:endParaRPr lang="en-US" sz="3800" b="1" dirty="0"/>
          </a:p>
        </p:txBody>
      </p:sp>
      <p:pic>
        <p:nvPicPr>
          <p:cNvPr id="8194" name="Picture 2" descr="https://encrypted-tbn3.gstatic.com/images?q=tbn:ANd9GcRIP3NKzhiN1udDv-B9OgFnkqJvtjPh8iMFemYV1_L1kqkgPW4K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109" y="-457200"/>
            <a:ext cx="2514600" cy="1819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encrypted-tbn3.gstatic.com/images?q=tbn:ANd9GcRIP3NKzhiN1udDv-B9OgFnkqJvtjPh8iMFemYV1_L1kqkgPW4K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04800" y="-457200"/>
            <a:ext cx="2675708"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228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Plasticós</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  =  Greek for “to mold”</a:t>
            </a:r>
          </a:p>
        </p:txBody>
      </p:sp>
      <p:sp>
        <p:nvSpPr>
          <p:cNvPr id="3" name="Content Placeholder 2"/>
          <p:cNvSpPr>
            <a:spLocks noGrp="1"/>
          </p:cNvSpPr>
          <p:nvPr>
            <p:ph idx="1"/>
          </p:nvPr>
        </p:nvSpPr>
        <p:spPr>
          <a:xfrm>
            <a:off x="457200" y="1600200"/>
            <a:ext cx="8229600" cy="1689462"/>
          </a:xfrm>
        </p:spPr>
        <p:txBody>
          <a:bodyPr>
            <a:normAutofit lnSpcReduction="10000"/>
          </a:bodyPr>
          <a:lstStyle/>
          <a:p>
            <a:pPr marL="0" indent="0" algn="ctr">
              <a:buNone/>
            </a:pPr>
            <a:r>
              <a:rPr lang="en-US" dirty="0"/>
              <a:t>t</a:t>
            </a:r>
            <a:r>
              <a:rPr lang="en-US" dirty="0" smtClean="0"/>
              <a:t>he scientific term for plastic is: </a:t>
            </a:r>
            <a:br>
              <a:rPr lang="en-US" dirty="0" smtClean="0"/>
            </a:br>
            <a:endParaRPr lang="en-US" dirty="0" smtClean="0"/>
          </a:p>
          <a:p>
            <a:pPr marL="0" indent="0" algn="ctr">
              <a:buNone/>
            </a:pPr>
            <a:r>
              <a:rPr lang="en-US" sz="4000" b="1" u="sng" dirty="0" err="1" smtClean="0"/>
              <a:t>syn</a:t>
            </a:r>
            <a:r>
              <a:rPr lang="en-US" sz="4000" b="1" dirty="0"/>
              <a:t> </a:t>
            </a:r>
            <a:r>
              <a:rPr lang="en-US" sz="4000" b="1" u="sng" dirty="0" err="1" smtClean="0"/>
              <a:t>thetic</a:t>
            </a:r>
            <a:r>
              <a:rPr lang="en-US" sz="4000" b="1" dirty="0" smtClean="0"/>
              <a:t>    </a:t>
            </a:r>
            <a:r>
              <a:rPr lang="en-US" sz="4000" b="1" u="sng" dirty="0" smtClean="0"/>
              <a:t>poly</a:t>
            </a:r>
            <a:r>
              <a:rPr lang="en-US" sz="4000" b="1" dirty="0" smtClean="0"/>
              <a:t> </a:t>
            </a:r>
            <a:r>
              <a:rPr lang="en-US" sz="4000" b="1" u="sng" dirty="0" err="1" smtClean="0"/>
              <a:t>mer</a:t>
            </a:r>
            <a:endParaRPr lang="en-US" sz="4000" b="1" u="sng" dirty="0"/>
          </a:p>
        </p:txBody>
      </p:sp>
      <p:sp>
        <p:nvSpPr>
          <p:cNvPr id="6" name="Down Arrow 5"/>
          <p:cNvSpPr/>
          <p:nvPr/>
        </p:nvSpPr>
        <p:spPr>
          <a:xfrm rot="1830103">
            <a:off x="2079900" y="3264256"/>
            <a:ext cx="563251"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404688" y="3352800"/>
            <a:ext cx="58311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032316" y="3352800"/>
            <a:ext cx="555377"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20231709">
            <a:off x="6341847" y="3352822"/>
            <a:ext cx="62382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90600" y="4343400"/>
            <a:ext cx="1627369" cy="584775"/>
          </a:xfrm>
          <a:prstGeom prst="rect">
            <a:avLst/>
          </a:prstGeom>
          <a:noFill/>
        </p:spPr>
        <p:txBody>
          <a:bodyPr wrap="none" rtlCol="0">
            <a:spAutoFit/>
          </a:bodyPr>
          <a:lstStyle/>
          <a:p>
            <a:r>
              <a:rPr lang="en-US" sz="3200" dirty="0" smtClean="0"/>
              <a:t>together</a:t>
            </a:r>
            <a:endParaRPr lang="en-US" sz="3200" dirty="0"/>
          </a:p>
        </p:txBody>
      </p:sp>
      <p:sp>
        <p:nvSpPr>
          <p:cNvPr id="11" name="TextBox 10"/>
          <p:cNvSpPr txBox="1"/>
          <p:nvPr/>
        </p:nvSpPr>
        <p:spPr>
          <a:xfrm>
            <a:off x="2544768" y="4901625"/>
            <a:ext cx="2254335" cy="584775"/>
          </a:xfrm>
          <a:prstGeom prst="rect">
            <a:avLst/>
          </a:prstGeom>
          <a:noFill/>
        </p:spPr>
        <p:txBody>
          <a:bodyPr wrap="none" rtlCol="0">
            <a:spAutoFit/>
          </a:bodyPr>
          <a:lstStyle/>
          <a:p>
            <a:r>
              <a:rPr lang="en-US" sz="3200" dirty="0" smtClean="0"/>
              <a:t> to set down</a:t>
            </a:r>
            <a:endParaRPr lang="en-US" sz="3200" dirty="0"/>
          </a:p>
        </p:txBody>
      </p:sp>
      <p:sp>
        <p:nvSpPr>
          <p:cNvPr id="12" name="TextBox 11"/>
          <p:cNvSpPr txBox="1"/>
          <p:nvPr/>
        </p:nvSpPr>
        <p:spPr>
          <a:xfrm>
            <a:off x="4812166" y="4495800"/>
            <a:ext cx="1105174" cy="584775"/>
          </a:xfrm>
          <a:prstGeom prst="rect">
            <a:avLst/>
          </a:prstGeom>
          <a:noFill/>
        </p:spPr>
        <p:txBody>
          <a:bodyPr wrap="none" rtlCol="0">
            <a:spAutoFit/>
          </a:bodyPr>
          <a:lstStyle/>
          <a:p>
            <a:r>
              <a:rPr lang="en-US" sz="3200" dirty="0" smtClean="0"/>
              <a:t>many</a:t>
            </a:r>
            <a:endParaRPr lang="en-US" sz="3200" dirty="0"/>
          </a:p>
        </p:txBody>
      </p:sp>
      <p:sp>
        <p:nvSpPr>
          <p:cNvPr id="13" name="TextBox 12"/>
          <p:cNvSpPr txBox="1"/>
          <p:nvPr/>
        </p:nvSpPr>
        <p:spPr>
          <a:xfrm>
            <a:off x="6446021" y="4825425"/>
            <a:ext cx="878767" cy="584775"/>
          </a:xfrm>
          <a:prstGeom prst="rect">
            <a:avLst/>
          </a:prstGeom>
          <a:noFill/>
        </p:spPr>
        <p:txBody>
          <a:bodyPr wrap="none" rtlCol="0">
            <a:spAutoFit/>
          </a:bodyPr>
          <a:lstStyle/>
          <a:p>
            <a:r>
              <a:rPr lang="en-US" sz="3200" dirty="0" smtClean="0"/>
              <a:t>part</a:t>
            </a:r>
            <a:endParaRPr lang="en-US" sz="3200" dirty="0"/>
          </a:p>
        </p:txBody>
      </p:sp>
      <p:sp>
        <p:nvSpPr>
          <p:cNvPr id="14" name="Left Brace 13"/>
          <p:cNvSpPr/>
          <p:nvPr/>
        </p:nvSpPr>
        <p:spPr>
          <a:xfrm rot="16200000">
            <a:off x="3775911" y="2477095"/>
            <a:ext cx="1063675" cy="6472106"/>
          </a:xfrm>
          <a:prstGeom prst="leftBrace">
            <a:avLst>
              <a:gd name="adj1" fmla="val 48819"/>
              <a:gd name="adj2" fmla="val 5018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09600" y="6232863"/>
            <a:ext cx="7789120" cy="523220"/>
          </a:xfrm>
          <a:prstGeom prst="rect">
            <a:avLst/>
          </a:prstGeom>
          <a:noFill/>
        </p:spPr>
        <p:txBody>
          <a:bodyPr wrap="none" rtlCol="0">
            <a:spAutoFit/>
          </a:bodyPr>
          <a:lstStyle/>
          <a:p>
            <a:r>
              <a:rPr lang="en-US" sz="2800" dirty="0" smtClean="0"/>
              <a:t>to set together many parts; aka, man-made material</a:t>
            </a:r>
            <a:endParaRPr lang="en-US" sz="2800" dirty="0"/>
          </a:p>
        </p:txBody>
      </p:sp>
    </p:spTree>
    <p:extLst>
      <p:ext uri="{BB962C8B-B14F-4D97-AF65-F5344CB8AC3E}">
        <p14:creationId xmlns:p14="http://schemas.microsoft.com/office/powerpoint/2010/main" val="399101536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43000"/>
          </a:xfrm>
        </p:spPr>
        <p:txBody>
          <a:bodyPr>
            <a:normAutofit/>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Responsibility</a:t>
            </a:r>
          </a:p>
        </p:txBody>
      </p:sp>
      <p:sp>
        <p:nvSpPr>
          <p:cNvPr id="3" name="Content Placeholder 2"/>
          <p:cNvSpPr>
            <a:spLocks noGrp="1"/>
          </p:cNvSpPr>
          <p:nvPr>
            <p:ph idx="1"/>
          </p:nvPr>
        </p:nvSpPr>
        <p:spPr>
          <a:xfrm>
            <a:off x="457200" y="1143000"/>
            <a:ext cx="5715000" cy="5715000"/>
          </a:xfrm>
        </p:spPr>
        <p:txBody>
          <a:bodyPr>
            <a:normAutofit fontScale="92500" lnSpcReduction="20000"/>
          </a:bodyPr>
          <a:lstStyle/>
          <a:p>
            <a:pPr marL="0" indent="0">
              <a:buNone/>
            </a:pPr>
            <a:r>
              <a:rPr lang="en-US" b="1" dirty="0" smtClean="0"/>
              <a:t>Every</a:t>
            </a:r>
            <a:r>
              <a:rPr lang="en-US" dirty="0" smtClean="0"/>
              <a:t> person has the </a:t>
            </a:r>
            <a:r>
              <a:rPr lang="en-US" b="1" dirty="0" smtClean="0"/>
              <a:t>same</a:t>
            </a:r>
            <a:r>
              <a:rPr lang="en-US" dirty="0" smtClean="0"/>
              <a:t> responsibility to do their part in reducing the amount of plastic waste that ends up in the environment.</a:t>
            </a:r>
          </a:p>
          <a:p>
            <a:pPr marL="0" indent="0">
              <a:buNone/>
            </a:pPr>
            <a:endParaRPr lang="en-US" dirty="0"/>
          </a:p>
          <a:p>
            <a:pPr marL="0" indent="0">
              <a:buNone/>
            </a:pPr>
            <a:r>
              <a:rPr lang="en-US" dirty="0" smtClean="0"/>
              <a:t>The only way in which the flow of plastic into the ocean can be stopped is if everyone takes responsibility for their actions, choices and lifestyle!</a:t>
            </a:r>
          </a:p>
          <a:p>
            <a:pPr marL="0" indent="0">
              <a:buNone/>
            </a:pPr>
            <a:endParaRPr lang="en-US" dirty="0"/>
          </a:p>
          <a:p>
            <a:pPr marL="0" indent="0">
              <a:buNone/>
            </a:pPr>
            <a:r>
              <a:rPr lang="en-US" dirty="0" smtClean="0"/>
              <a:t>Make it a fun challenge for you, your friends and your family!  </a:t>
            </a:r>
            <a:endParaRPr lang="en-US" dirty="0"/>
          </a:p>
        </p:txBody>
      </p:sp>
      <p:pic>
        <p:nvPicPr>
          <p:cNvPr id="9218" name="Picture 2" descr="https://encrypted-tbn2.gstatic.com/images?q=tbn:ANd9GcSsUIBN3ALHqCXe6AQcU_mBeX2PO3Tvo3Wpfli_OtI9yxIN8JN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038" y="4114799"/>
            <a:ext cx="3402962" cy="266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34088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pPr algn="l"/>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References</a:t>
            </a:r>
          </a:p>
        </p:txBody>
      </p:sp>
      <p:sp>
        <p:nvSpPr>
          <p:cNvPr id="3" name="Content Placeholder 2"/>
          <p:cNvSpPr>
            <a:spLocks noGrp="1"/>
          </p:cNvSpPr>
          <p:nvPr>
            <p:ph idx="1"/>
          </p:nvPr>
        </p:nvSpPr>
        <p:spPr>
          <a:xfrm>
            <a:off x="0" y="1600200"/>
            <a:ext cx="7410450" cy="5867400"/>
          </a:xfrm>
        </p:spPr>
        <p:txBody>
          <a:bodyPr>
            <a:normAutofit fontScale="47500" lnSpcReduction="20000"/>
          </a:bodyPr>
          <a:lstStyle/>
          <a:p>
            <a:r>
              <a:rPr lang="en-US" dirty="0">
                <a:hlinkClick r:id="rId3"/>
              </a:rPr>
              <a:t>http</a:t>
            </a:r>
            <a:r>
              <a:rPr lang="en-US" dirty="0" smtClean="0">
                <a:hlinkClick r:id="rId3"/>
              </a:rPr>
              <a:t>://www.nobelprize.org/educational/chemistry/plastics/readmore.html</a:t>
            </a:r>
            <a:endParaRPr lang="en-US" dirty="0" smtClean="0"/>
          </a:p>
          <a:p>
            <a:r>
              <a:rPr lang="en-US" dirty="0">
                <a:hlinkClick r:id="rId4"/>
              </a:rPr>
              <a:t>http://</a:t>
            </a:r>
            <a:r>
              <a:rPr lang="en-US" dirty="0" smtClean="0">
                <a:hlinkClick r:id="rId4"/>
              </a:rPr>
              <a:t>ngdc.noaa.gov/mgg/global/etopo1_ocean_volumes.html</a:t>
            </a:r>
            <a:r>
              <a:rPr lang="en-US" dirty="0" smtClean="0"/>
              <a:t> </a:t>
            </a:r>
          </a:p>
          <a:p>
            <a:r>
              <a:rPr lang="en-US" dirty="0">
                <a:hlinkClick r:id="rId5"/>
              </a:rPr>
              <a:t>http://</a:t>
            </a:r>
            <a:r>
              <a:rPr lang="en-US" dirty="0" smtClean="0">
                <a:hlinkClick r:id="rId5"/>
              </a:rPr>
              <a:t>www.efunda.com/materials/polymers/history/polymer_list_thermo.cfm</a:t>
            </a:r>
            <a:r>
              <a:rPr lang="en-US" dirty="0" smtClean="0"/>
              <a:t> </a:t>
            </a:r>
          </a:p>
          <a:p>
            <a:r>
              <a:rPr lang="en-US" dirty="0"/>
              <a:t> </a:t>
            </a:r>
            <a:r>
              <a:rPr lang="en-US" dirty="0" smtClean="0">
                <a:hlinkClick r:id="rId6"/>
              </a:rPr>
              <a:t>www.npr.org</a:t>
            </a:r>
            <a:r>
              <a:rPr lang="en-US" dirty="0" smtClean="0"/>
              <a:t> </a:t>
            </a:r>
          </a:p>
          <a:p>
            <a:r>
              <a:rPr lang="en-US" dirty="0" smtClean="0">
                <a:hlinkClick r:id="rId7"/>
              </a:rPr>
              <a:t>http</a:t>
            </a:r>
            <a:r>
              <a:rPr lang="en-US" dirty="0">
                <a:hlinkClick r:id="rId7"/>
              </a:rPr>
              <a:t>://</a:t>
            </a:r>
            <a:r>
              <a:rPr lang="en-US" dirty="0" smtClean="0">
                <a:hlinkClick r:id="rId7"/>
              </a:rPr>
              <a:t>www.seos-project.eu/modules/oceancurrents/oceancurrents-c02-p03.html</a:t>
            </a:r>
            <a:r>
              <a:rPr lang="en-US" dirty="0" smtClean="0"/>
              <a:t> </a:t>
            </a:r>
          </a:p>
          <a:p>
            <a:r>
              <a:rPr lang="en-US" dirty="0" smtClean="0">
                <a:hlinkClick r:id="rId8"/>
              </a:rPr>
              <a:t>www.sea.edu</a:t>
            </a:r>
            <a:r>
              <a:rPr lang="en-US" dirty="0" smtClean="0"/>
              <a:t> </a:t>
            </a:r>
          </a:p>
          <a:p>
            <a:r>
              <a:rPr lang="en-US" dirty="0">
                <a:hlinkClick r:id="rId9"/>
              </a:rPr>
              <a:t>http://</a:t>
            </a:r>
            <a:r>
              <a:rPr lang="en-US" dirty="0" smtClean="0">
                <a:hlinkClick r:id="rId9"/>
              </a:rPr>
              <a:t>www.sciencedirect.com/science/article/pii/S0025326X12006224</a:t>
            </a:r>
            <a:r>
              <a:rPr lang="en-US" dirty="0" smtClean="0"/>
              <a:t> </a:t>
            </a:r>
            <a:endParaRPr lang="en-US" dirty="0"/>
          </a:p>
          <a:p>
            <a:r>
              <a:rPr lang="en-US" dirty="0" err="1"/>
              <a:t>Maximenko</a:t>
            </a:r>
            <a:r>
              <a:rPr lang="en-US" dirty="0"/>
              <a:t>, N. &amp; </a:t>
            </a:r>
            <a:r>
              <a:rPr lang="en-US" dirty="0" err="1"/>
              <a:t>Hafner</a:t>
            </a:r>
            <a:r>
              <a:rPr lang="en-US" dirty="0"/>
              <a:t>, J. (2010). </a:t>
            </a:r>
            <a:r>
              <a:rPr lang="en-US" i="1" dirty="0"/>
              <a:t>SCUD: </a:t>
            </a:r>
            <a:r>
              <a:rPr lang="en-US" i="1" dirty="0" err="1"/>
              <a:t>Surgace</a:t>
            </a:r>
            <a:r>
              <a:rPr lang="en-US" i="1" dirty="0"/>
              <a:t> </a:t>
            </a:r>
            <a:r>
              <a:rPr lang="en-US" i="1" dirty="0" err="1"/>
              <a:t>CUrrents</a:t>
            </a:r>
            <a:r>
              <a:rPr lang="en-US" i="1" dirty="0"/>
              <a:t> from Diagnostic model</a:t>
            </a:r>
            <a:r>
              <a:rPr lang="en-US" dirty="0"/>
              <a:t> (p. 17). Retrieved from http://</a:t>
            </a:r>
            <a:r>
              <a:rPr lang="en-US" dirty="0" smtClean="0"/>
              <a:t>apdrc.soest.hawaii.edu/projects/SCUD/SCUD_manual_02_17.pdf</a:t>
            </a:r>
          </a:p>
          <a:p>
            <a:r>
              <a:rPr lang="en-US" dirty="0" err="1" smtClean="0"/>
              <a:t>Andrady</a:t>
            </a:r>
            <a:r>
              <a:rPr lang="en-US" dirty="0"/>
              <a:t>, A. L.: Microplastics in the marine environment, </a:t>
            </a:r>
            <a:r>
              <a:rPr lang="fr-FR" i="1" dirty="0"/>
              <a:t>Marine Pollution Bulletin</a:t>
            </a:r>
            <a:r>
              <a:rPr lang="fr-FR" dirty="0"/>
              <a:t>, </a:t>
            </a:r>
            <a:r>
              <a:rPr lang="fr-FR" i="1" dirty="0"/>
              <a:t>62</a:t>
            </a:r>
            <a:r>
              <a:rPr lang="fr-FR" dirty="0"/>
              <a:t>(8), 1596-605, Elsevier Ltd., doi:10.1016/j.marpolbul.2011.05.030. 2011.</a:t>
            </a:r>
            <a:endParaRPr lang="en-US" dirty="0"/>
          </a:p>
          <a:p>
            <a:r>
              <a:rPr lang="en-US" dirty="0" err="1" smtClean="0"/>
              <a:t>Teuten</a:t>
            </a:r>
            <a:r>
              <a:rPr lang="en-US" dirty="0"/>
              <a:t>, E. L., </a:t>
            </a:r>
            <a:r>
              <a:rPr lang="en-US" dirty="0" err="1"/>
              <a:t>Saquing</a:t>
            </a:r>
            <a:r>
              <a:rPr lang="en-US" dirty="0"/>
              <a:t>, J. M., </a:t>
            </a:r>
            <a:r>
              <a:rPr lang="en-US" dirty="0" err="1"/>
              <a:t>Knappe</a:t>
            </a:r>
            <a:r>
              <a:rPr lang="en-US" dirty="0"/>
              <a:t>, D. R. U., </a:t>
            </a:r>
            <a:r>
              <a:rPr lang="en-US" dirty="0" err="1"/>
              <a:t>Barlaz</a:t>
            </a:r>
            <a:r>
              <a:rPr lang="en-US" dirty="0"/>
              <a:t>, M. a, </a:t>
            </a:r>
            <a:r>
              <a:rPr lang="en-US" dirty="0" err="1"/>
              <a:t>Jonsson</a:t>
            </a:r>
            <a:r>
              <a:rPr lang="en-US" dirty="0"/>
              <a:t>, S., </a:t>
            </a:r>
            <a:r>
              <a:rPr lang="en-US" dirty="0" err="1"/>
              <a:t>Björn</a:t>
            </a:r>
            <a:r>
              <a:rPr lang="en-US" dirty="0"/>
              <a:t>, A., Rowland, S. J., et al. (2009). Transport and release of chemicals from plastics to the environment and to wildlife. </a:t>
            </a:r>
            <a:r>
              <a:rPr lang="en-US" i="1" dirty="0"/>
              <a:t>Philosophical transactions of the Royal Society of London. Series B, Biological sciences</a:t>
            </a:r>
            <a:r>
              <a:rPr lang="en-US" dirty="0"/>
              <a:t>, </a:t>
            </a:r>
            <a:r>
              <a:rPr lang="en-US" i="1" dirty="0"/>
              <a:t>364</a:t>
            </a:r>
            <a:r>
              <a:rPr lang="en-US" dirty="0"/>
              <a:t>(1526), 2027–45. </a:t>
            </a:r>
            <a:r>
              <a:rPr lang="en-US" dirty="0" smtClean="0"/>
              <a:t>doi:10.1098/rstb.2008.0284</a:t>
            </a:r>
          </a:p>
          <a:p>
            <a:r>
              <a:rPr lang="en-US" i="1" dirty="0"/>
              <a:t>European </a:t>
            </a:r>
            <a:r>
              <a:rPr lang="en-US" i="1" dirty="0" err="1"/>
              <a:t>Commision</a:t>
            </a:r>
            <a:r>
              <a:rPr lang="en-US" i="1" dirty="0"/>
              <a:t>. Science for Environment Policy: DG Environment News Alert Service Plastic Waste : Ecological and Human Health Impacts</a:t>
            </a:r>
            <a:r>
              <a:rPr lang="en-US" dirty="0"/>
              <a:t>. (2011). (p. 41). Retrieved from http://ec.europa.eu/environment/integration/research/newsalert/pdf/IR1.pdf</a:t>
            </a:r>
          </a:p>
          <a:p>
            <a:r>
              <a:rPr lang="en-US" dirty="0"/>
              <a:t>Law, K. L., </a:t>
            </a:r>
            <a:r>
              <a:rPr lang="en-US" dirty="0" err="1"/>
              <a:t>Morét</a:t>
            </a:r>
            <a:r>
              <a:rPr lang="en-US" dirty="0"/>
              <a:t>-Ferguson, S., </a:t>
            </a:r>
            <a:r>
              <a:rPr lang="en-US" dirty="0" err="1"/>
              <a:t>Maximenko</a:t>
            </a:r>
            <a:r>
              <a:rPr lang="en-US" dirty="0"/>
              <a:t>, N. a, </a:t>
            </a:r>
            <a:r>
              <a:rPr lang="en-US" dirty="0" err="1"/>
              <a:t>Proskurowski</a:t>
            </a:r>
            <a:r>
              <a:rPr lang="en-US" dirty="0"/>
              <a:t>, G., Peacock, E. E., </a:t>
            </a:r>
            <a:r>
              <a:rPr lang="en-US" dirty="0" err="1"/>
              <a:t>Hafner</a:t>
            </a:r>
            <a:r>
              <a:rPr lang="en-US" dirty="0"/>
              <a:t>, J., &amp; Reddy, C. M. (2010). Plastic accumulation in the North Atlantic subtropical gyre. </a:t>
            </a:r>
            <a:r>
              <a:rPr lang="en-US" i="1" dirty="0"/>
              <a:t>Science (New York, N.Y.)</a:t>
            </a:r>
            <a:r>
              <a:rPr lang="en-US" dirty="0"/>
              <a:t>, </a:t>
            </a:r>
            <a:r>
              <a:rPr lang="en-US" i="1" dirty="0"/>
              <a:t>329</a:t>
            </a:r>
            <a:r>
              <a:rPr lang="en-US" dirty="0"/>
              <a:t>(5996), 1185–8. doi:10.1126/science.1192321</a:t>
            </a:r>
          </a:p>
          <a:p>
            <a:endParaRPr lang="en-US" dirty="0" smtClean="0"/>
          </a:p>
          <a:p>
            <a:endParaRPr lang="en-US" dirty="0"/>
          </a:p>
          <a:p>
            <a:endParaRPr lang="en-US" dirty="0"/>
          </a:p>
        </p:txBody>
      </p:sp>
      <p:pic>
        <p:nvPicPr>
          <p:cNvPr id="4" name="Picture 3"/>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410450" y="0"/>
            <a:ext cx="1733550" cy="6858000"/>
          </a:xfrm>
          <a:prstGeom prst="rect">
            <a:avLst/>
          </a:prstGeom>
        </p:spPr>
      </p:pic>
    </p:spTree>
    <p:extLst>
      <p:ext uri="{BB962C8B-B14F-4D97-AF65-F5344CB8AC3E}">
        <p14:creationId xmlns:p14="http://schemas.microsoft.com/office/powerpoint/2010/main" val="57299227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a:bodyPr>
          <a:lstStyle/>
          <a:p>
            <a:pPr algn="l"/>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Links and Additional Reading</a:t>
            </a:r>
          </a:p>
        </p:txBody>
      </p:sp>
      <p:sp>
        <p:nvSpPr>
          <p:cNvPr id="3" name="Content Placeholder 2"/>
          <p:cNvSpPr>
            <a:spLocks noGrp="1"/>
          </p:cNvSpPr>
          <p:nvPr>
            <p:ph idx="1"/>
          </p:nvPr>
        </p:nvSpPr>
        <p:spPr>
          <a:xfrm>
            <a:off x="457200" y="1600200"/>
            <a:ext cx="6953250" cy="5257800"/>
          </a:xfrm>
        </p:spPr>
        <p:txBody>
          <a:bodyPr>
            <a:normAutofit fontScale="40000" lnSpcReduction="20000"/>
          </a:bodyPr>
          <a:lstStyle/>
          <a:p>
            <a:pPr marL="0" indent="0">
              <a:buNone/>
            </a:pPr>
            <a:r>
              <a:rPr lang="en-US" sz="5100" dirty="0" smtClean="0">
                <a:hlinkClick r:id="rId2"/>
              </a:rPr>
              <a:t>www.algalita.org</a:t>
            </a:r>
            <a:r>
              <a:rPr lang="en-US" sz="5100" dirty="0" smtClean="0"/>
              <a:t> </a:t>
            </a:r>
            <a:endParaRPr lang="en-US" sz="5100" dirty="0"/>
          </a:p>
          <a:p>
            <a:pPr marL="0" indent="0">
              <a:buNone/>
            </a:pPr>
            <a:r>
              <a:rPr lang="en-US" sz="5100" dirty="0" smtClean="0">
                <a:hlinkClick r:id="rId3"/>
              </a:rPr>
              <a:t>www.5gyres.org</a:t>
            </a:r>
            <a:r>
              <a:rPr lang="en-US" sz="5100" dirty="0" smtClean="0"/>
              <a:t> </a:t>
            </a:r>
          </a:p>
          <a:p>
            <a:pPr marL="0" indent="0">
              <a:buNone/>
            </a:pPr>
            <a:r>
              <a:rPr lang="en-US" sz="5100" dirty="0" smtClean="0">
                <a:hlinkClick r:id="rId4"/>
              </a:rPr>
              <a:t>www.kleankanteen.org</a:t>
            </a:r>
            <a:endParaRPr lang="en-US" sz="5100" dirty="0" smtClean="0"/>
          </a:p>
          <a:p>
            <a:pPr marL="0" indent="0">
              <a:buNone/>
            </a:pPr>
            <a:r>
              <a:rPr lang="en-US" sz="5000" dirty="0">
                <a:hlinkClick r:id="rId5"/>
              </a:rPr>
              <a:t>www.marinedebris.noaa.gov</a:t>
            </a:r>
            <a:r>
              <a:rPr lang="en-US" sz="5000" dirty="0"/>
              <a:t>  </a:t>
            </a:r>
          </a:p>
          <a:p>
            <a:pPr marL="0" indent="0">
              <a:buNone/>
            </a:pPr>
            <a:r>
              <a:rPr lang="en-US" sz="5000" dirty="0">
                <a:hlinkClick r:id="rId6"/>
              </a:rPr>
              <a:t>http://www.pelletwatch.org/</a:t>
            </a:r>
            <a:endParaRPr lang="en-US" sz="5000" dirty="0"/>
          </a:p>
          <a:p>
            <a:pPr marL="0" indent="0">
              <a:buNone/>
            </a:pPr>
            <a:r>
              <a:rPr lang="en-US" sz="5000" dirty="0">
                <a:hlinkClick r:id="rId7"/>
              </a:rPr>
              <a:t>http://dpw.lacounty.gov/epd/rethinkla/</a:t>
            </a:r>
            <a:endParaRPr lang="en-US" sz="5000" dirty="0"/>
          </a:p>
          <a:p>
            <a:pPr marL="0" indent="0">
              <a:buNone/>
            </a:pPr>
            <a:r>
              <a:rPr lang="en-US" sz="5000" dirty="0">
                <a:hlinkClick r:id="rId8"/>
              </a:rPr>
              <a:t>http://www.longbeach-recycles.org/recycling/residential.shtml</a:t>
            </a:r>
            <a:r>
              <a:rPr lang="en-US" sz="5000" dirty="0"/>
              <a:t> </a:t>
            </a:r>
          </a:p>
          <a:p>
            <a:pPr marL="0" indent="0">
              <a:buNone/>
            </a:pPr>
            <a:r>
              <a:rPr lang="en-US" sz="5000" dirty="0">
                <a:hlinkClick r:id="rId9"/>
              </a:rPr>
              <a:t>http://www.montereyinstitute.org/noaa/lesson13/l13la1.html</a:t>
            </a:r>
            <a:r>
              <a:rPr lang="en-US" sz="5000" dirty="0"/>
              <a:t> </a:t>
            </a:r>
          </a:p>
          <a:p>
            <a:pPr marL="0" indent="0">
              <a:buNone/>
            </a:pPr>
            <a:endParaRPr lang="en-US" dirty="0" smtClean="0"/>
          </a:p>
          <a:p>
            <a:pPr marL="0" indent="0">
              <a:buNone/>
            </a:pPr>
            <a:r>
              <a:rPr lang="en-US" sz="5900" dirty="0" smtClean="0"/>
              <a:t>Videos:</a:t>
            </a:r>
            <a:endParaRPr lang="en-US" dirty="0"/>
          </a:p>
          <a:p>
            <a:pPr marL="0" indent="0">
              <a:buNone/>
            </a:pPr>
            <a:endParaRPr lang="en-US" dirty="0" smtClean="0"/>
          </a:p>
          <a:p>
            <a:r>
              <a:rPr lang="en-US" dirty="0" smtClean="0"/>
              <a:t>Addicted </a:t>
            </a:r>
            <a:r>
              <a:rPr lang="en-US" dirty="0"/>
              <a:t>to Plastic (</a:t>
            </a:r>
            <a:r>
              <a:rPr lang="en-US" dirty="0">
                <a:hlinkClick r:id="rId10"/>
              </a:rPr>
              <a:t>http://</a:t>
            </a:r>
            <a:r>
              <a:rPr lang="en-US">
                <a:hlinkClick r:id="rId10"/>
              </a:rPr>
              <a:t>www.youtube.com/watch?v=ffClNhwx0KU</a:t>
            </a:r>
            <a:r>
              <a:rPr lang="en-US" smtClean="0"/>
              <a:t>)   </a:t>
            </a:r>
            <a:endParaRPr lang="en-US" dirty="0" smtClean="0"/>
          </a:p>
          <a:p>
            <a:r>
              <a:rPr lang="en-US" dirty="0" smtClean="0"/>
              <a:t>The Majestic Plastic Bag: A </a:t>
            </a:r>
            <a:r>
              <a:rPr lang="en-US" dirty="0" err="1" smtClean="0"/>
              <a:t>Mockumentary</a:t>
            </a:r>
            <a:r>
              <a:rPr lang="en-US" dirty="0" smtClean="0"/>
              <a:t> </a:t>
            </a:r>
            <a:r>
              <a:rPr lang="en-US" dirty="0" smtClean="0">
                <a:hlinkClick r:id="rId11"/>
              </a:rPr>
              <a:t>(http</a:t>
            </a:r>
            <a:r>
              <a:rPr lang="en-US" dirty="0">
                <a:hlinkClick r:id="rId11"/>
              </a:rPr>
              <a:t>://</a:t>
            </a:r>
            <a:r>
              <a:rPr lang="en-US" dirty="0" smtClean="0">
                <a:hlinkClick r:id="rId11"/>
              </a:rPr>
              <a:t>www.youtube.com/watch?v=GLgh9h2ePYw</a:t>
            </a:r>
            <a:r>
              <a:rPr lang="en-US" dirty="0" smtClean="0"/>
              <a:t>)</a:t>
            </a:r>
          </a:p>
          <a:p>
            <a:r>
              <a:rPr lang="en-US" dirty="0" smtClean="0"/>
              <a:t>Midway Journey Plastic Beach (</a:t>
            </a:r>
            <a:r>
              <a:rPr lang="en-US" dirty="0" smtClean="0">
                <a:hlinkClick r:id="rId12"/>
              </a:rPr>
              <a:t>http</a:t>
            </a:r>
            <a:r>
              <a:rPr lang="en-US" dirty="0">
                <a:hlinkClick r:id="rId12"/>
              </a:rPr>
              <a:t>://</a:t>
            </a:r>
            <a:r>
              <a:rPr lang="en-US" dirty="0" smtClean="0">
                <a:hlinkClick r:id="rId12"/>
              </a:rPr>
              <a:t>www.youtube.com/watch?v=HN9j0y9bivo&amp;feature=endscreen&amp;NR=1</a:t>
            </a:r>
            <a:r>
              <a:rPr lang="en-US" dirty="0" smtClean="0"/>
              <a:t>) </a:t>
            </a:r>
          </a:p>
          <a:p>
            <a:r>
              <a:rPr lang="en-US" dirty="0" smtClean="0"/>
              <a:t>Marine Debris: The pelagic plastic plague (</a:t>
            </a:r>
            <a:r>
              <a:rPr lang="en-US" dirty="0" smtClean="0">
                <a:hlinkClick r:id="rId13"/>
              </a:rPr>
              <a:t>http</a:t>
            </a:r>
            <a:r>
              <a:rPr lang="en-US" dirty="0">
                <a:hlinkClick r:id="rId13"/>
              </a:rPr>
              <a:t>://</a:t>
            </a:r>
            <a:r>
              <a:rPr lang="en-US" dirty="0" smtClean="0">
                <a:hlinkClick r:id="rId13"/>
              </a:rPr>
              <a:t>www.youtube.com/watch?NR=1&amp;v=hoa16mtnqJ0&amp;feature=endscreen</a:t>
            </a:r>
            <a:r>
              <a:rPr lang="en-US" dirty="0" smtClean="0"/>
              <a:t>) </a:t>
            </a:r>
          </a:p>
          <a:p>
            <a:r>
              <a:rPr lang="en-US" dirty="0"/>
              <a:t>Midway Journey (</a:t>
            </a:r>
            <a:r>
              <a:rPr lang="en-US" dirty="0">
                <a:hlinkClick r:id="rId14"/>
              </a:rPr>
              <a:t>http://www.youtube.com/user/journeytomidway</a:t>
            </a:r>
            <a:r>
              <a:rPr lang="en-US" dirty="0" smtClean="0"/>
              <a:t>)</a:t>
            </a:r>
          </a:p>
          <a:p>
            <a:r>
              <a:rPr lang="en-US" dirty="0">
                <a:hlinkClick r:id="rId15"/>
              </a:rPr>
              <a:t>https://www.youtube.com/watch?v=N0C-lSvbLT4</a:t>
            </a:r>
            <a:r>
              <a:rPr lang="en-US" dirty="0"/>
              <a:t> </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US" dirty="0"/>
          </a:p>
        </p:txBody>
      </p:sp>
      <p:pic>
        <p:nvPicPr>
          <p:cNvPr id="4" name="Picture 3"/>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410450" y="0"/>
            <a:ext cx="1733550" cy="6858000"/>
          </a:xfrm>
          <a:prstGeom prst="rect">
            <a:avLst/>
          </a:prstGeom>
        </p:spPr>
      </p:pic>
    </p:spTree>
    <p:extLst>
      <p:ext uri="{BB962C8B-B14F-4D97-AF65-F5344CB8AC3E}">
        <p14:creationId xmlns:p14="http://schemas.microsoft.com/office/powerpoint/2010/main" val="41101764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wn Arrow 15"/>
          <p:cNvSpPr/>
          <p:nvPr/>
        </p:nvSpPr>
        <p:spPr>
          <a:xfrm>
            <a:off x="914400" y="1633448"/>
            <a:ext cx="914400" cy="27861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Polymerization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endParaRPr>
          </a:p>
        </p:txBody>
      </p:sp>
      <p:sp>
        <p:nvSpPr>
          <p:cNvPr id="8" name="Content Placeholder 7"/>
          <p:cNvSpPr>
            <a:spLocks noGrp="1"/>
          </p:cNvSpPr>
          <p:nvPr>
            <p:ph sz="half" idx="2"/>
          </p:nvPr>
        </p:nvSpPr>
        <p:spPr>
          <a:xfrm>
            <a:off x="1685959" y="2692766"/>
            <a:ext cx="4040188" cy="667513"/>
          </a:xfrm>
        </p:spPr>
        <p:txBody>
          <a:bodyPr/>
          <a:lstStyle/>
          <a:p>
            <a:pPr marL="0" indent="0">
              <a:buNone/>
            </a:pPr>
            <a:r>
              <a:rPr lang="en-US" sz="3200" dirty="0"/>
              <a:t>p</a:t>
            </a:r>
            <a:r>
              <a:rPr lang="en-US" sz="3200" dirty="0" smtClean="0"/>
              <a:t>olymerization</a:t>
            </a:r>
            <a:r>
              <a:rPr lang="en-US" dirty="0" smtClean="0"/>
              <a:t> </a:t>
            </a:r>
            <a:endParaRPr lang="en-US" dirty="0"/>
          </a:p>
        </p:txBody>
      </p:sp>
      <p:pic>
        <p:nvPicPr>
          <p:cNvPr id="2050" name="Picture 2" descr="https://encrypted-tbn0.gstatic.com/images?q=tbn:ANd9GcQdZAsHkKt0NJqpK65EZaxStYb7Hoc4PqCOTgsWIDvmf1sWzo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1752600"/>
            <a:ext cx="1642527" cy="1362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16618" y="5964047"/>
            <a:ext cx="3008182" cy="830997"/>
          </a:xfrm>
          <a:prstGeom prst="rect">
            <a:avLst/>
          </a:prstGeom>
          <a:noFill/>
        </p:spPr>
        <p:txBody>
          <a:bodyPr wrap="square" rtlCol="0">
            <a:spAutoFit/>
          </a:bodyPr>
          <a:lstStyle/>
          <a:p>
            <a:r>
              <a:rPr lang="en-US" sz="2400" dirty="0" smtClean="0"/>
              <a:t>This is what plastic bags are made of. </a:t>
            </a:r>
            <a:endParaRPr lang="en-US" sz="2000" dirty="0"/>
          </a:p>
        </p:txBody>
      </p:sp>
      <p:sp>
        <p:nvSpPr>
          <p:cNvPr id="5" name="TextBox 4"/>
          <p:cNvSpPr txBox="1"/>
          <p:nvPr/>
        </p:nvSpPr>
        <p:spPr>
          <a:xfrm>
            <a:off x="470318" y="1048674"/>
            <a:ext cx="4025481" cy="584775"/>
          </a:xfrm>
          <a:prstGeom prst="rect">
            <a:avLst/>
          </a:prstGeom>
          <a:noFill/>
        </p:spPr>
        <p:txBody>
          <a:bodyPr wrap="square" rtlCol="0">
            <a:spAutoFit/>
          </a:bodyPr>
          <a:lstStyle/>
          <a:p>
            <a:r>
              <a:rPr lang="en-US" sz="3200" b="1" dirty="0"/>
              <a:t>monomer </a:t>
            </a:r>
            <a:r>
              <a:rPr lang="en-US" sz="3200" dirty="0"/>
              <a:t>= </a:t>
            </a:r>
            <a:r>
              <a:rPr lang="en-US" sz="3200" b="1" i="1" dirty="0"/>
              <a:t>one </a:t>
            </a:r>
            <a:r>
              <a:rPr lang="en-US" sz="3200" b="1" i="1" dirty="0" smtClean="0"/>
              <a:t>part</a:t>
            </a:r>
            <a:endParaRPr lang="en-US" sz="3200" b="1" i="1" dirty="0"/>
          </a:p>
        </p:txBody>
      </p:sp>
      <p:pic>
        <p:nvPicPr>
          <p:cNvPr id="11268" name="Picture 4" descr="http://upload.wikimedia.org/wikipedia/commons/thumb/c/c2/Ethylene-CRC-MW-3D-balls.png/120px-Ethylene-CRC-MW-3D-ball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7945" y="1676400"/>
            <a:ext cx="1752600" cy="15043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75516" y="4530547"/>
            <a:ext cx="4025481" cy="584775"/>
          </a:xfrm>
          <a:prstGeom prst="rect">
            <a:avLst/>
          </a:prstGeom>
          <a:noFill/>
        </p:spPr>
        <p:txBody>
          <a:bodyPr wrap="square" rtlCol="0">
            <a:spAutoFit/>
          </a:bodyPr>
          <a:lstStyle/>
          <a:p>
            <a:r>
              <a:rPr lang="en-US" sz="3200" b="1" dirty="0" smtClean="0"/>
              <a:t>polymer </a:t>
            </a:r>
            <a:r>
              <a:rPr lang="en-US" sz="3200" dirty="0"/>
              <a:t>= </a:t>
            </a:r>
            <a:r>
              <a:rPr lang="en-US" sz="3200" b="1" i="1" dirty="0" smtClean="0"/>
              <a:t>many parts</a:t>
            </a:r>
            <a:endParaRPr lang="en-US" sz="3200" b="1" i="1" dirty="0"/>
          </a:p>
        </p:txBody>
      </p:sp>
      <p:sp>
        <p:nvSpPr>
          <p:cNvPr id="12" name="Text Placeholder 11"/>
          <p:cNvSpPr>
            <a:spLocks noGrp="1"/>
          </p:cNvSpPr>
          <p:nvPr>
            <p:ph type="body" sz="quarter" idx="3"/>
          </p:nvPr>
        </p:nvSpPr>
        <p:spPr>
          <a:xfrm>
            <a:off x="4778770" y="914400"/>
            <a:ext cx="4041775" cy="639762"/>
          </a:xfrm>
        </p:spPr>
        <p:txBody>
          <a:bodyPr>
            <a:normAutofit/>
          </a:bodyPr>
          <a:lstStyle/>
          <a:p>
            <a:r>
              <a:rPr lang="en-US" sz="2800" b="0" dirty="0" smtClean="0"/>
              <a:t> </a:t>
            </a:r>
            <a:r>
              <a:rPr lang="en-US" sz="2800" dirty="0" smtClean="0"/>
              <a:t>Example: </a:t>
            </a:r>
            <a:r>
              <a:rPr lang="en-US" sz="2800" b="0" dirty="0" smtClean="0"/>
              <a:t>Ethylene</a:t>
            </a:r>
            <a:endParaRPr lang="en-US" sz="2800" b="0" dirty="0"/>
          </a:p>
        </p:txBody>
      </p:sp>
      <p:pic>
        <p:nvPicPr>
          <p:cNvPr id="11270" name="Picture 6" descr="http://upload.wikimedia.org/wikipedia/commons/thumb/9/9b/Polyethylene-3D-vdW.png/200px-Polyethylene-3D-vd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7531" y="4191000"/>
            <a:ext cx="3510751" cy="1263870"/>
          </a:xfrm>
          <a:prstGeom prst="rect">
            <a:avLst/>
          </a:prstGeom>
          <a:noFill/>
          <a:extLst>
            <a:ext uri="{909E8E84-426E-40dd-AFC4-6F175D3DCCD1}">
              <a14:hiddenFill xmlns:a14="http://schemas.microsoft.com/office/drawing/2010/main">
                <a:solidFill>
                  <a:srgbClr val="FFFFFF"/>
                </a:solidFill>
              </a14:hiddenFill>
            </a:ext>
          </a:extLst>
        </p:spPr>
      </p:pic>
      <p:sp>
        <p:nvSpPr>
          <p:cNvPr id="19" name="Down Arrow 18"/>
          <p:cNvSpPr/>
          <p:nvPr/>
        </p:nvSpPr>
        <p:spPr>
          <a:xfrm>
            <a:off x="7406649" y="3124200"/>
            <a:ext cx="914400" cy="1087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https://encrypted-tbn0.gstatic.com/images?q=tbn:ANd9GcRQClA_PM-idpMfp0uh3PGQ5nTDkjq6lGCLTTYqqAcGrdkn1y5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0793" y="5301170"/>
            <a:ext cx="1556830" cy="155683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1"/>
          <p:cNvSpPr>
            <a:spLocks noGrp="1"/>
          </p:cNvSpPr>
          <p:nvPr>
            <p:ph type="body" sz="quarter" idx="3"/>
          </p:nvPr>
        </p:nvSpPr>
        <p:spPr>
          <a:xfrm>
            <a:off x="4833380" y="3810000"/>
            <a:ext cx="4041775" cy="639762"/>
          </a:xfrm>
        </p:spPr>
        <p:txBody>
          <a:bodyPr>
            <a:normAutofit/>
          </a:bodyPr>
          <a:lstStyle/>
          <a:p>
            <a:r>
              <a:rPr lang="en-US" sz="2800" b="0" dirty="0" smtClean="0"/>
              <a:t> Polyethylene</a:t>
            </a:r>
            <a:endParaRPr lang="en-US" sz="2800" b="0" dirty="0"/>
          </a:p>
        </p:txBody>
      </p:sp>
    </p:spTree>
    <p:extLst>
      <p:ext uri="{BB962C8B-B14F-4D97-AF65-F5344CB8AC3E}">
        <p14:creationId xmlns:p14="http://schemas.microsoft.com/office/powerpoint/2010/main" val="15620883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Organic</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endParaRPr>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b="1" dirty="0"/>
              <a:t>A</a:t>
            </a:r>
            <a:r>
              <a:rPr lang="en-US" b="1" dirty="0" smtClean="0"/>
              <a:t>ll </a:t>
            </a:r>
            <a:r>
              <a:rPr lang="en-US" b="1" dirty="0"/>
              <a:t>plastics are</a:t>
            </a:r>
            <a:r>
              <a:rPr lang="en-US" sz="4400" b="1" dirty="0"/>
              <a:t> </a:t>
            </a:r>
            <a:r>
              <a:rPr lang="en-US" b="1" dirty="0"/>
              <a:t>organic: </a:t>
            </a:r>
            <a:r>
              <a:rPr lang="en-US" b="1" dirty="0" smtClean="0"/>
              <a:t> </a:t>
            </a:r>
          </a:p>
          <a:p>
            <a:pPr marL="0" indent="0">
              <a:buNone/>
            </a:pPr>
            <a:r>
              <a:rPr lang="en-US" dirty="0" smtClean="0"/>
              <a:t>they contain </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carbon </a:t>
            </a:r>
            <a:r>
              <a:rPr lang="en-US" dirty="0" smtClean="0"/>
              <a:t>atoms.</a:t>
            </a:r>
            <a:endParaRPr lang="en-US" b="1" dirty="0" smtClean="0"/>
          </a:p>
          <a:p>
            <a:pPr marL="0" indent="0">
              <a:buNone/>
            </a:pPr>
            <a:endParaRPr lang="en-US" dirty="0" smtClean="0"/>
          </a:p>
          <a:p>
            <a:pPr marL="0" indent="0">
              <a:buNone/>
            </a:pPr>
            <a:r>
              <a:rPr lang="en-US" dirty="0" smtClean="0"/>
              <a:t>Other </a:t>
            </a:r>
            <a:r>
              <a:rPr lang="en-US" dirty="0"/>
              <a:t>organic materials are: </a:t>
            </a:r>
          </a:p>
          <a:p>
            <a:pPr marL="457200" indent="-457200">
              <a:buFontTx/>
              <a:buChar char="-"/>
            </a:pPr>
            <a:r>
              <a:rPr lang="en-US" dirty="0"/>
              <a:t>Wood (cellulose</a:t>
            </a:r>
            <a:r>
              <a:rPr lang="en-US" dirty="0" smtClean="0"/>
              <a:t>)</a:t>
            </a:r>
            <a:endParaRPr lang="en-US" dirty="0"/>
          </a:p>
          <a:p>
            <a:pPr marL="457200" indent="-457200">
              <a:buFontTx/>
              <a:buChar char="-"/>
            </a:pPr>
            <a:r>
              <a:rPr lang="en-US" dirty="0"/>
              <a:t>Hair (keratin</a:t>
            </a:r>
            <a:r>
              <a:rPr lang="en-US" dirty="0" smtClean="0"/>
              <a:t>)</a:t>
            </a:r>
            <a:endParaRPr lang="en-US" dirty="0"/>
          </a:p>
          <a:p>
            <a:pPr marL="457200" indent="-457200">
              <a:buFontTx/>
              <a:buChar char="-"/>
            </a:pPr>
            <a:r>
              <a:rPr lang="en-US" dirty="0" smtClean="0"/>
              <a:t>DNA</a:t>
            </a:r>
          </a:p>
          <a:p>
            <a:pPr marL="457200" indent="-457200">
              <a:buFontTx/>
              <a:buChar char="-"/>
            </a:pPr>
            <a:endParaRPr lang="en-US" dirty="0" smtClean="0"/>
          </a:p>
          <a:p>
            <a:pPr marL="0" indent="0">
              <a:buNone/>
            </a:pPr>
            <a:endParaRPr lang="en-US" dirty="0"/>
          </a:p>
          <a:p>
            <a:pPr marL="457200" indent="-457200">
              <a:buFontTx/>
              <a:buChar char="-"/>
            </a:pPr>
            <a:endParaRPr lang="en-US" dirty="0"/>
          </a:p>
          <a:p>
            <a:endParaRPr lang="en-US" dirty="0"/>
          </a:p>
        </p:txBody>
      </p:sp>
      <p:pic>
        <p:nvPicPr>
          <p:cNvPr id="12290" name="Picture 2" descr="https://encrypted-tbn0.gstatic.com/images?q=tbn:ANd9GcS3UH8E2RyDnGcQW-m5i8fUI3snkIFjWDZzlRtKyityC3va7U8G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737" y="1295400"/>
            <a:ext cx="347472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4259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obelprize.org/educational/chemistry/plastics/images/2_proces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839618"/>
            <a:ext cx="9159240" cy="4037182"/>
          </a:xfrm>
          <a:prstGeom prst="rect">
            <a:avLst/>
          </a:prstGeom>
          <a:noFill/>
          <a:extLst>
            <a:ext uri="{909E8E84-426E-40dd-AFC4-6F175D3DCCD1}">
              <a14:hiddenFill xmlns:a14="http://schemas.microsoft.com/office/drawing/2010/main">
                <a:solidFill>
                  <a:srgbClr val="FFFFFF"/>
                </a:solidFill>
              </a14:hiddenFill>
            </a:ext>
          </a:extLst>
        </p:spPr>
      </p:pic>
      <p:sp>
        <p:nvSpPr>
          <p:cNvPr id="9" name="Isosceles Triangle 8"/>
          <p:cNvSpPr/>
          <p:nvPr/>
        </p:nvSpPr>
        <p:spPr>
          <a:xfrm rot="18857873">
            <a:off x="4956246" y="1704265"/>
            <a:ext cx="2873735" cy="624563"/>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6030686" y="76200"/>
            <a:ext cx="2572840" cy="251460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5" name="Picture 4" descr="Polyethylen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3013" y="277426"/>
            <a:ext cx="2448184" cy="12663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29051" y="1524000"/>
            <a:ext cx="2176109" cy="523220"/>
          </a:xfrm>
          <a:prstGeom prst="rect">
            <a:avLst/>
          </a:prstGeom>
          <a:noFill/>
        </p:spPr>
        <p:txBody>
          <a:bodyPr wrap="none" rtlCol="0">
            <a:spAutoFit/>
          </a:bodyPr>
          <a:lstStyle/>
          <a:p>
            <a:pPr algn="ctr"/>
            <a:r>
              <a:rPr lang="en-US" sz="2800" b="1" dirty="0" smtClean="0"/>
              <a:t>Polyethylene</a:t>
            </a:r>
            <a:r>
              <a:rPr lang="en-US" sz="2000" b="1" dirty="0" smtClean="0"/>
              <a:t> </a:t>
            </a:r>
          </a:p>
        </p:txBody>
      </p:sp>
      <p:grpSp>
        <p:nvGrpSpPr>
          <p:cNvPr id="12" name="Group 11"/>
          <p:cNvGrpSpPr/>
          <p:nvPr/>
        </p:nvGrpSpPr>
        <p:grpSpPr>
          <a:xfrm rot="12125465">
            <a:off x="1958502" y="3019774"/>
            <a:ext cx="2369360" cy="2527001"/>
            <a:chOff x="5486399" y="152400"/>
            <a:chExt cx="2572840" cy="2730854"/>
          </a:xfrm>
        </p:grpSpPr>
        <p:sp>
          <p:nvSpPr>
            <p:cNvPr id="13" name="Isosceles Triangle 12"/>
            <p:cNvSpPr/>
            <p:nvPr/>
          </p:nvSpPr>
          <p:spPr>
            <a:xfrm rot="19578180">
              <a:off x="5584898" y="2045054"/>
              <a:ext cx="1032354" cy="838200"/>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p:cNvSpPr/>
            <p:nvPr/>
          </p:nvSpPr>
          <p:spPr>
            <a:xfrm>
              <a:off x="5486399" y="152400"/>
              <a:ext cx="2572840" cy="251460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16" name="Isosceles Triangle 15"/>
          <p:cNvSpPr/>
          <p:nvPr/>
        </p:nvSpPr>
        <p:spPr>
          <a:xfrm rot="825487">
            <a:off x="5530330" y="3972949"/>
            <a:ext cx="871566" cy="1847026"/>
          </a:xfrm>
          <a:prstGeom prst="triangle">
            <a:avLst>
              <a:gd name="adj" fmla="val 3183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p:cNvSpPr/>
          <p:nvPr/>
        </p:nvSpPr>
        <p:spPr>
          <a:xfrm rot="10764887">
            <a:off x="5174797" y="5024954"/>
            <a:ext cx="2766215" cy="1714218"/>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8" name="Picture 2" descr="https://encrypted-tbn0.gstatic.com/images?q=tbn:ANd9GcQdZAsHkKt0NJqpK65EZaxStYb7Hoc4PqCOTgsWIDvmf1sWzoe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9419" y="3610059"/>
            <a:ext cx="1689215" cy="140081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160634" y="4874003"/>
            <a:ext cx="1952400" cy="523220"/>
          </a:xfrm>
          <a:prstGeom prst="rect">
            <a:avLst/>
          </a:prstGeom>
          <a:noFill/>
        </p:spPr>
        <p:txBody>
          <a:bodyPr wrap="square" rtlCol="0">
            <a:spAutoFit/>
          </a:bodyPr>
          <a:lstStyle/>
          <a:p>
            <a:pPr algn="ctr"/>
            <a:r>
              <a:rPr lang="en-US" sz="2800" b="1" dirty="0" smtClean="0"/>
              <a:t>Ethylene</a:t>
            </a:r>
            <a:r>
              <a:rPr lang="en-US" sz="1600" dirty="0" smtClean="0"/>
              <a:t> </a:t>
            </a:r>
          </a:p>
        </p:txBody>
      </p:sp>
      <p:grpSp>
        <p:nvGrpSpPr>
          <p:cNvPr id="20" name="Group 19"/>
          <p:cNvGrpSpPr/>
          <p:nvPr/>
        </p:nvGrpSpPr>
        <p:grpSpPr>
          <a:xfrm rot="20795294">
            <a:off x="1947021" y="676520"/>
            <a:ext cx="1957750" cy="1236492"/>
            <a:chOff x="5486399" y="152400"/>
            <a:chExt cx="2572840" cy="2730854"/>
          </a:xfrm>
        </p:grpSpPr>
        <p:sp>
          <p:nvSpPr>
            <p:cNvPr id="21" name="Isosceles Triangle 20"/>
            <p:cNvSpPr/>
            <p:nvPr/>
          </p:nvSpPr>
          <p:spPr>
            <a:xfrm rot="19578180">
              <a:off x="5584898" y="2045054"/>
              <a:ext cx="1032354" cy="838200"/>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p:cNvSpPr/>
            <p:nvPr/>
          </p:nvSpPr>
          <p:spPr>
            <a:xfrm>
              <a:off x="5486399" y="152400"/>
              <a:ext cx="2572840" cy="251460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pic>
        <p:nvPicPr>
          <p:cNvPr id="18434" name="Picture 2" descr="https://encrypted-tbn3.gstatic.com/images?q=tbn:ANd9GcTKqksx6Fv2SoNjvqC1XOdjvkY2URuEmfeVkzrhx4rnFfAajTo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5869" y="5045433"/>
            <a:ext cx="2364070" cy="13194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098466" y="972401"/>
            <a:ext cx="1519967" cy="769441"/>
          </a:xfrm>
          <a:prstGeom prst="rect">
            <a:avLst/>
          </a:prstGeom>
          <a:noFill/>
        </p:spPr>
        <p:txBody>
          <a:bodyPr wrap="none" rtlCol="0">
            <a:spAutoFit/>
          </a:bodyPr>
          <a:lstStyle/>
          <a:p>
            <a:pPr algn="ctr"/>
            <a:r>
              <a:rPr lang="en-US" sz="2800" b="1" dirty="0" smtClean="0"/>
              <a:t>Crude oil</a:t>
            </a:r>
          </a:p>
          <a:p>
            <a:pPr algn="ctr"/>
            <a:endParaRPr lang="en-US" sz="1600" dirty="0" smtClean="0"/>
          </a:p>
        </p:txBody>
      </p:sp>
      <p:sp>
        <p:nvSpPr>
          <p:cNvPr id="2" name="TextBox 1"/>
          <p:cNvSpPr txBox="1"/>
          <p:nvPr/>
        </p:nvSpPr>
        <p:spPr>
          <a:xfrm>
            <a:off x="381000" y="5596052"/>
            <a:ext cx="4658263" cy="707886"/>
          </a:xfrm>
          <a:prstGeom prst="rect">
            <a:avLst/>
          </a:prstGeom>
          <a:noFill/>
        </p:spPr>
        <p:txBody>
          <a:bodyPr wrap="none" rtlCol="0">
            <a:spAutoFit/>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is plastic made?</a:t>
            </a:r>
          </a:p>
        </p:txBody>
      </p:sp>
      <p:sp>
        <p:nvSpPr>
          <p:cNvPr id="24" name="TextBox 23"/>
          <p:cNvSpPr txBox="1"/>
          <p:nvPr/>
        </p:nvSpPr>
        <p:spPr>
          <a:xfrm>
            <a:off x="4953000" y="6182380"/>
            <a:ext cx="3244836" cy="523220"/>
          </a:xfrm>
          <a:prstGeom prst="rect">
            <a:avLst/>
          </a:prstGeom>
          <a:noFill/>
        </p:spPr>
        <p:txBody>
          <a:bodyPr wrap="square" rtlCol="0">
            <a:spAutoFit/>
          </a:bodyPr>
          <a:lstStyle/>
          <a:p>
            <a:pPr algn="ctr"/>
            <a:r>
              <a:rPr lang="en-US" sz="2800" b="1" dirty="0" smtClean="0"/>
              <a:t>“</a:t>
            </a:r>
            <a:r>
              <a:rPr lang="en-US" sz="2800" b="1" dirty="0" err="1" smtClean="0"/>
              <a:t>Nurdles</a:t>
            </a:r>
            <a:r>
              <a:rPr lang="en-US" sz="2800" b="1" dirty="0" smtClean="0"/>
              <a:t>” </a:t>
            </a:r>
            <a:endParaRPr lang="en-US" sz="1600" dirty="0" smtClean="0"/>
          </a:p>
        </p:txBody>
      </p:sp>
      <p:sp>
        <p:nvSpPr>
          <p:cNvPr id="3" name="Rectangle 2"/>
          <p:cNvSpPr/>
          <p:nvPr/>
        </p:nvSpPr>
        <p:spPr>
          <a:xfrm>
            <a:off x="-15240" y="6563172"/>
            <a:ext cx="2719206" cy="307777"/>
          </a:xfrm>
          <a:prstGeom prst="rect">
            <a:avLst/>
          </a:prstGeom>
        </p:spPr>
        <p:txBody>
          <a:bodyPr wrap="none">
            <a:spAutoFit/>
          </a:bodyPr>
          <a:lstStyle/>
          <a:p>
            <a:r>
              <a:rPr lang="en-US" sz="1400" dirty="0" smtClean="0"/>
              <a:t>Image source: www.nobelprize.org</a:t>
            </a:r>
            <a:endParaRPr lang="en-US" sz="1400" dirty="0"/>
          </a:p>
        </p:txBody>
      </p:sp>
    </p:spTree>
    <p:extLst>
      <p:ext uri="{BB962C8B-B14F-4D97-AF65-F5344CB8AC3E}">
        <p14:creationId xmlns:p14="http://schemas.microsoft.com/office/powerpoint/2010/main" val="37953985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66506</TotalTime>
  <Words>10794</Words>
  <Application>Microsoft Macintosh PowerPoint</Application>
  <PresentationFormat>On-screen Show (4:3)</PresentationFormat>
  <Paragraphs>811</Paragraphs>
  <Slides>62</Slides>
  <Notes>60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Further  Investigations into  Plastic Pollution Research  Debris Science Investigation Kit:  Advanced Concepts</vt:lpstr>
      <vt:lpstr>PowerPoint Presentation</vt:lpstr>
      <vt:lpstr>1 Polymer Science</vt:lpstr>
      <vt:lpstr>What is plastic?</vt:lpstr>
      <vt:lpstr>Plastic is made from petroleum</vt:lpstr>
      <vt:lpstr>Plasticós  =  Greek for “to mold”</vt:lpstr>
      <vt:lpstr>Polymerization</vt:lpstr>
      <vt:lpstr>Organic</vt:lpstr>
      <vt:lpstr>PowerPoint Presentation</vt:lpstr>
      <vt:lpstr>Chemical Properties of Plastic</vt:lpstr>
      <vt:lpstr>Thermoplastic types can be  “down-cycled” </vt:lpstr>
      <vt:lpstr>Vs. </vt:lpstr>
      <vt:lpstr>How fast does plastic break down in the ocean?</vt:lpstr>
      <vt:lpstr>Pros and Cons of Plastic</vt:lpstr>
      <vt:lpstr>2 Ocean Sciences</vt:lpstr>
      <vt:lpstr>Regions of the World Ocean</vt:lpstr>
      <vt:lpstr>Vertical Layers of an Ocean</vt:lpstr>
      <vt:lpstr>How and why does the water in the ocean move? </vt:lpstr>
      <vt:lpstr>What causes water at the ocean surface to move in currents?</vt:lpstr>
      <vt:lpstr>Ocean Currents</vt:lpstr>
      <vt:lpstr>5 Ocean Gyres </vt:lpstr>
      <vt:lpstr>Gyre Characteristics</vt:lpstr>
      <vt:lpstr>North Pacific Gyre</vt:lpstr>
      <vt:lpstr>Plastic in the Gyres</vt:lpstr>
      <vt:lpstr>Plastic in the Gyres</vt:lpstr>
      <vt:lpstr>Plastic in the Gyres</vt:lpstr>
      <vt:lpstr>Plastic in the Gyres</vt:lpstr>
      <vt:lpstr>Plastic in the Gyres</vt:lpstr>
      <vt:lpstr>Modeled Accumulation Zones </vt:lpstr>
      <vt:lpstr>PowerPoint Presentation</vt:lpstr>
      <vt:lpstr>PowerPoint Presentation</vt:lpstr>
      <vt:lpstr>PowerPoint Presentation</vt:lpstr>
      <vt:lpstr>Plastic in the Gyres</vt:lpstr>
      <vt:lpstr>3 Biological Sciences</vt:lpstr>
      <vt:lpstr>Direct Effects</vt:lpstr>
      <vt:lpstr>Physical Threat to Marine Life</vt:lpstr>
      <vt:lpstr>Example:  Midway Island </vt:lpstr>
      <vt:lpstr>PowerPoint Presentation</vt:lpstr>
      <vt:lpstr>PowerPoint Presentation</vt:lpstr>
      <vt:lpstr>Albatrosses are becoming threatened to extinction, in large part due to plastic pollution.  Parents feed their chicks food from the ocean by regurgitation.    </vt:lpstr>
      <vt:lpstr>PowerPoint Presentation</vt:lpstr>
      <vt:lpstr>PowerPoint Presentation</vt:lpstr>
      <vt:lpstr>Indirect Effects</vt:lpstr>
      <vt:lpstr>Chemical Pollution</vt:lpstr>
      <vt:lpstr>What kinds of chemicals become attached to plastics in the ocean?</vt:lpstr>
      <vt:lpstr>International Pellet Watch</vt:lpstr>
      <vt:lpstr>International Pellet Watch</vt:lpstr>
      <vt:lpstr>What kinds of toxic chemicals are found in plastic?</vt:lpstr>
      <vt:lpstr>Styrofoam = Expanded Polystyrene</vt:lpstr>
      <vt:lpstr>Why do chemicals in and on plastics pose a threat to marine life?</vt:lpstr>
      <vt:lpstr>The transfer of toxins from plastic to an organism depends on:</vt:lpstr>
      <vt:lpstr>The transfer of toxins from one level of the food chain to the next is called:</vt:lpstr>
      <vt:lpstr>Why is maintaining the health of the ocean and its inhabitants important to humans?</vt:lpstr>
      <vt:lpstr>4 Social Sciences</vt:lpstr>
      <vt:lpstr>Trends in Plastic use</vt:lpstr>
      <vt:lpstr>What can we do to reduce the amount of plastic waste that ends up in the ocean?</vt:lpstr>
      <vt:lpstr>Check out your city’s  recycling program!</vt:lpstr>
      <vt:lpstr>Alternatives to plastic</vt:lpstr>
      <vt:lpstr>Me vs. We</vt:lpstr>
      <vt:lpstr>Responsibility</vt:lpstr>
      <vt:lpstr>References</vt:lpstr>
      <vt:lpstr>Links and Additional 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Zenith</dc:creator>
  <cp:lastModifiedBy>Katie Allen</cp:lastModifiedBy>
  <cp:revision>275</cp:revision>
  <dcterms:created xsi:type="dcterms:W3CDTF">2012-11-30T19:17:18Z</dcterms:created>
  <dcterms:modified xsi:type="dcterms:W3CDTF">2014-11-20T18:39:30Z</dcterms:modified>
</cp:coreProperties>
</file>